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y="5143500" cx="9144000"/>
  <p:notesSz cx="6858000" cy="9144000"/>
  <p:embeddedFontLst>
    <p:embeddedFont>
      <p:font typeface="Playfair Display"/>
      <p:regular r:id="rId26"/>
      <p:bold r:id="rId27"/>
      <p:italic r:id="rId28"/>
      <p:boldItalic r:id="rId29"/>
    </p:embeddedFont>
    <p:embeddedFont>
      <p:font typeface="Lato"/>
      <p:regular r:id="rId30"/>
      <p:bold r:id="rId31"/>
      <p:italic r:id="rId32"/>
      <p:boldItalic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PlayfairDisplay-regular.fntdata"/><Relationship Id="rId25" Type="http://schemas.openxmlformats.org/officeDocument/2006/relationships/slide" Target="slides/slide20.xml"/><Relationship Id="rId28" Type="http://schemas.openxmlformats.org/officeDocument/2006/relationships/font" Target="fonts/PlayfairDisplay-italic.fntdata"/><Relationship Id="rId27" Type="http://schemas.openxmlformats.org/officeDocument/2006/relationships/font" Target="fonts/PlayfairDisplay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PlayfairDisplay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Lato-bold.fntdata"/><Relationship Id="rId30" Type="http://schemas.openxmlformats.org/officeDocument/2006/relationships/font" Target="fonts/Lato-regular.fntdata"/><Relationship Id="rId11" Type="http://schemas.openxmlformats.org/officeDocument/2006/relationships/slide" Target="slides/slide6.xml"/><Relationship Id="rId33" Type="http://schemas.openxmlformats.org/officeDocument/2006/relationships/font" Target="fonts/Lato-boldItalic.fntdata"/><Relationship Id="rId10" Type="http://schemas.openxmlformats.org/officeDocument/2006/relationships/slide" Target="slides/slide5.xml"/><Relationship Id="rId32" Type="http://schemas.openxmlformats.org/officeDocument/2006/relationships/font" Target="fonts/Lato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c6f889893_0_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c6f889893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ed1fd117ff_0_4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9" name="Google Shape;219;g3ed1fd117ff_0_4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e82b5fbbee_0_853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3e82b5fbbee_0_85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レシートの写真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e82b5fbbee_0_1458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3e82b5fbbee_0_14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レシートの写真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e82b5fbbee_0_1682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3e82b5fbbee_0_16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レシートの写真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3e82b5fbbee_0_1912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3e82b5fbbee_0_19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レシートの写真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2ea58ebbeab_0_1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9" name="Google Shape;319;g2ea58ebbeab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レシートの写真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g2e9e5a9c6d4_0_2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6" name="Google Shape;326;g2e9e5a9c6d4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レシートの写真</a:t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Google Shape;331;g2e9e5a9c6d4_0_3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2" name="Google Shape;332;g2e9e5a9c6d4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レシートの写真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2e9e5a9c6d4_0_3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2e9e5a9c6d4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レシートの写真</a:t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2e9e5a9c6d4_0_4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2e9e5a9c6d4_0_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レシートの写真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2e9e5a9c6d4_0_5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2e9e5a9c6d4_0_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なんのためにお店が存在しているのか、目的意識をもってメンバーに働いてもらいたい</a:t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g2e9e5a9c6d4_0_5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9" name="Google Shape;359;g2e9e5a9c6d4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レシートの写真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c6f889893_0_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c6f889893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なんのためにお店が存在しているのか、目的意識をもってメンバーに働いてもらいたい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2e9e5a9c6d4_0_6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2e9e5a9c6d4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なんのためにお店が存在しているのか、目的意識をもってメンバーに働いてもらいたい</a:t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g3e82b5fbbee_0_452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2" name="Google Shape;142;g3e82b5fbbee_0_4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3e82b5fbbee_0_652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8" name="Google Shape;158;g3e82b5fbbee_0_6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c6f889893_0_3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c6f889893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2e71aba3f1d_0_0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2e71aba3f1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2e71aba3f1d_0_5:notes"/>
          <p:cNvSpPr/>
          <p:nvPr>
            <p:ph idx="2" type="sldImg"/>
          </p:nvPr>
        </p:nvSpPr>
        <p:spPr>
          <a:xfrm>
            <a:off x="381188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2e71aba3f1d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RMもGMも作業している内容を口に出すことで、お互いの注文の読み間違えを防ぐことができるのでは？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2" name="Google Shape;12;p2"/>
          <p:cNvCxnSpPr/>
          <p:nvPr/>
        </p:nvCxnSpPr>
        <p:spPr>
          <a:xfrm>
            <a:off x="733219" y="2235351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630600" y="136800"/>
            <a:ext cx="7893000" cy="1853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100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630600" y="3228375"/>
            <a:ext cx="7893000" cy="127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1pPr>
            <a:lvl2pPr lvl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2pPr>
            <a:lvl3pPr lvl="2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3pPr>
            <a:lvl4pPr lvl="3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4pPr>
            <a:lvl5pPr lvl="4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5pPr>
            <a:lvl6pPr lvl="5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6pPr>
            <a:lvl7pPr lvl="6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7pPr>
            <a:lvl8pPr lvl="7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8pPr>
            <a:lvl9pPr lvl="8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1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8" name="Google Shape;58;p11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11"/>
          <p:cNvSpPr txBox="1"/>
          <p:nvPr>
            <p:ph hasCustomPrompt="1" type="title"/>
          </p:nvPr>
        </p:nvSpPr>
        <p:spPr>
          <a:xfrm>
            <a:off x="586725" y="1353788"/>
            <a:ext cx="79707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0800"/>
              <a:buNone/>
              <a:defRPr sz="10800">
                <a:solidFill>
                  <a:schemeClr val="accent6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60" name="Google Shape;60;p11"/>
          <p:cNvSpPr txBox="1"/>
          <p:nvPr>
            <p:ph idx="1" type="body"/>
          </p:nvPr>
        </p:nvSpPr>
        <p:spPr>
          <a:xfrm>
            <a:off x="586725" y="2968388"/>
            <a:ext cx="79707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1" name="Google Shape;61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本文 (g3ed1fd117ff_14_0)">
  <p:cSld name="タイトルと本文 (g3ed1fd117ff_14_0)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3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66" name="Google Shape;66;p13"/>
          <p:cNvSpPr txBox="1"/>
          <p:nvPr>
            <p:ph idx="1" type="body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7" name="Google Shape;67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本文 (g3ed1fd117ff_21_0)">
  <p:cSld name="タイトルと本文 (g3ed1fd117ff_21_0)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70" name="Google Shape;70;p14"/>
          <p:cNvSpPr txBox="1"/>
          <p:nvPr>
            <p:ph idx="1" type="body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1" name="Google Shape;71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enerated (g3ed1fd117ff_33_0)">
  <p:cSld name="Generated (g3ed1fd117ff_33_0)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本文 (g3ed1fd117ff_40_0)">
  <p:cSld name="タイトルと本文 (g3ed1fd117ff_40_0)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" type="body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6" name="Google Shape;76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本文 (g3e82b5fbbee_14_0)">
  <p:cSld name="タイトルと本文 (g3e82b5fbbee_14_0)"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1" type="body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本文 (g3e82b5fbbee_21_0)">
  <p:cSld name="タイトルと本文 (g3e82b5fbbee_21_0)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83" name="Google Shape;83;p18"/>
          <p:cNvSpPr txBox="1"/>
          <p:nvPr>
            <p:ph idx="1" type="body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4" name="Google Shape;84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本文 (g3e82b5fbbee_38_0)">
  <p:cSld name="タイトルと本文 (g3e82b5fbbee_38_0)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9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87" name="Google Shape;87;p19"/>
          <p:cNvSpPr txBox="1"/>
          <p:nvPr>
            <p:ph idx="1" type="body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88" name="Google Shape;88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本文 (g3e82b5fbbee_67_0)">
  <p:cSld name="タイトルと本文 (g3e82b5fbbee_67_0)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0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91" name="Google Shape;91;p20"/>
          <p:cNvSpPr txBox="1"/>
          <p:nvPr>
            <p:ph idx="1" type="body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2" name="Google Shape;92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" name="Google Shape;19;p3"/>
          <p:cNvSpPr txBox="1"/>
          <p:nvPr>
            <p:ph type="title"/>
          </p:nvPr>
        </p:nvSpPr>
        <p:spPr>
          <a:xfrm>
            <a:off x="509550" y="1921350"/>
            <a:ext cx="8124900" cy="130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本文 (g3e82b5fbbee_74_0)">
  <p:cSld name="タイトルと本文 (g3e82b5fbbee_74_0)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1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95" name="Google Shape;95;p21"/>
          <p:cNvSpPr txBox="1"/>
          <p:nvPr>
            <p:ph idx="1" type="body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6" name="Google Shape;96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本文 (g3e82b5fbbee_81_0)">
  <p:cSld name="タイトルと本文 (g3e82b5fbbee_81_0)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2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99" name="Google Shape;99;p22"/>
          <p:cNvSpPr txBox="1"/>
          <p:nvPr>
            <p:ph idx="1" type="body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00" name="Google Shape;100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/>
          <p:nvPr/>
        </p:nvSpPr>
        <p:spPr>
          <a:xfrm>
            <a:off x="-125" y="5045700"/>
            <a:ext cx="9144000" cy="9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3" name="Google Shape;23;p4"/>
          <p:cNvCxnSpPr/>
          <p:nvPr/>
        </p:nvCxnSpPr>
        <p:spPr>
          <a:xfrm>
            <a:off x="419425" y="1154195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" name="Google Shape;24;p4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" type="body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Google Shape;28;p5"/>
          <p:cNvCxnSpPr/>
          <p:nvPr/>
        </p:nvCxnSpPr>
        <p:spPr>
          <a:xfrm>
            <a:off x="419425" y="1154195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9" name="Google Shape;29;p5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>
            <a:off x="311700" y="1417950"/>
            <a:ext cx="39999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5"/>
          <p:cNvSpPr txBox="1"/>
          <p:nvPr>
            <p:ph idx="2" type="body"/>
          </p:nvPr>
        </p:nvSpPr>
        <p:spPr>
          <a:xfrm>
            <a:off x="4832400" y="1417950"/>
            <a:ext cx="39999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2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7" name="Google Shape;37;p7"/>
          <p:cNvCxnSpPr/>
          <p:nvPr/>
        </p:nvCxnSpPr>
        <p:spPr>
          <a:xfrm>
            <a:off x="411044" y="1417772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8" name="Google Shape;38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9" name="Google Shape;39;p7"/>
          <p:cNvSpPr txBox="1"/>
          <p:nvPr>
            <p:ph idx="1" type="body"/>
          </p:nvPr>
        </p:nvSpPr>
        <p:spPr>
          <a:xfrm>
            <a:off x="311700" y="1640350"/>
            <a:ext cx="2808000" cy="292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0" name="Google Shape;40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/>
          <p:nvPr/>
        </p:nvSpPr>
        <p:spPr>
          <a:xfrm>
            <a:off x="586721" y="0"/>
            <a:ext cx="7970700" cy="666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" name="Google Shape;43;p8"/>
          <p:cNvSpPr/>
          <p:nvPr/>
        </p:nvSpPr>
        <p:spPr>
          <a:xfrm>
            <a:off x="586721" y="5076900"/>
            <a:ext cx="7970700" cy="66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5" name="Google Shape;45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9"/>
          <p:cNvSpPr/>
          <p:nvPr/>
        </p:nvSpPr>
        <p:spPr>
          <a:xfrm>
            <a:off x="4572000" y="-10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8" name="Google Shape;48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9" name="Google Shape;49;p9"/>
          <p:cNvSpPr txBox="1"/>
          <p:nvPr>
            <p:ph type="title"/>
          </p:nvPr>
        </p:nvSpPr>
        <p:spPr>
          <a:xfrm>
            <a:off x="265500" y="1084625"/>
            <a:ext cx="4045200" cy="1707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50" name="Google Shape;50;p9"/>
          <p:cNvSpPr txBox="1"/>
          <p:nvPr>
            <p:ph idx="1" type="subTitle"/>
          </p:nvPr>
        </p:nvSpPr>
        <p:spPr>
          <a:xfrm>
            <a:off x="265500" y="2845200"/>
            <a:ext cx="4045200" cy="1421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100"/>
              <a:buNone/>
              <a:defRPr sz="2100">
                <a:solidFill>
                  <a:schemeClr val="accent6"/>
                </a:solidFill>
              </a:defRPr>
            </a:lvl9pPr>
          </a:lstStyle>
          <a:p/>
        </p:txBody>
      </p:sp>
      <p:sp>
        <p:nvSpPr>
          <p:cNvPr id="51" name="Google Shape;51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</a:defRPr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9pPr>
          </a:lstStyle>
          <a:p/>
        </p:txBody>
      </p:sp>
      <p:sp>
        <p:nvSpPr>
          <p:cNvPr id="52" name="Google Shape;52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0"/>
          <p:cNvSpPr txBox="1"/>
          <p:nvPr>
            <p:ph idx="1" type="body"/>
          </p:nvPr>
        </p:nvSpPr>
        <p:spPr>
          <a:xfrm>
            <a:off x="319500" y="423057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55" name="Google Shape;55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22" Type="http://schemas.openxmlformats.org/officeDocument/2006/relationships/theme" Target="../theme/theme2.xml"/><Relationship Id="rId10" Type="http://schemas.openxmlformats.org/officeDocument/2006/relationships/slideLayout" Target="../slideLayouts/slideLayout10.xml"/><Relationship Id="rId21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blue-gold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Playfair Display"/>
              <a:buNone/>
              <a:defRPr b="1" sz="32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  <a:defRPr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○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Lato"/>
              <a:buChar char="■"/>
              <a:defRPr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4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7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6DB"/>
            </a:gs>
            <a:gs pos="100000">
              <a:srgbClr val="FAD15C"/>
            </a:gs>
          </a:gsLst>
          <a:lin ang="5400012" scaled="0"/>
        </a:gra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3"/>
          <p:cNvSpPr txBox="1"/>
          <p:nvPr>
            <p:ph type="ctrTitle"/>
          </p:nvPr>
        </p:nvSpPr>
        <p:spPr>
          <a:xfrm>
            <a:off x="630600" y="136800"/>
            <a:ext cx="7893000" cy="1853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ja">
                <a:solidFill>
                  <a:srgbClr val="434343"/>
                </a:solidFill>
              </a:rPr>
              <a:t>Tokyo Gohan</a:t>
            </a:r>
            <a:endParaRPr>
              <a:solidFill>
                <a:srgbClr val="434343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ja">
                <a:solidFill>
                  <a:srgbClr val="434343"/>
                </a:solidFill>
              </a:rPr>
              <a:t>オペレーションマニュアル</a:t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106" name="Google Shape;106;p23"/>
          <p:cNvSpPr txBox="1"/>
          <p:nvPr>
            <p:ph idx="1" type="subTitle"/>
          </p:nvPr>
        </p:nvSpPr>
        <p:spPr>
          <a:xfrm>
            <a:off x="630600" y="3228375"/>
            <a:ext cx="7893000" cy="1274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ja">
                <a:solidFill>
                  <a:srgbClr val="434343"/>
                </a:solidFill>
              </a:rPr>
              <a:t>2024/06 </a:t>
            </a:r>
            <a:r>
              <a:rPr lang="ja">
                <a:solidFill>
                  <a:srgbClr val="434343"/>
                </a:solidFill>
              </a:rPr>
              <a:t>作成</a:t>
            </a:r>
            <a:endParaRPr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32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F8E71C">
              <a:alpha val="1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2" name="Google Shape;222;p32"/>
          <p:cNvSpPr/>
          <p:nvPr/>
        </p:nvSpPr>
        <p:spPr>
          <a:xfrm>
            <a:off x="0" y="5045774"/>
            <a:ext cx="9144000" cy="97800"/>
          </a:xfrm>
          <a:prstGeom prst="rect">
            <a:avLst/>
          </a:prstGeom>
          <a:solidFill>
            <a:srgbClr val="F8E71C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23" name="Google Shape;223;p32"/>
          <p:cNvCxnSpPr/>
          <p:nvPr/>
        </p:nvCxnSpPr>
        <p:spPr>
          <a:xfrm rot="10800000">
            <a:off x="611986" y="961544"/>
            <a:ext cx="0" cy="385200"/>
          </a:xfrm>
          <a:prstGeom prst="straightConnector1">
            <a:avLst/>
          </a:prstGeom>
          <a:solidFill>
            <a:srgbClr val="FFFFFF"/>
          </a:solidFill>
          <a:ln cap="flat" cmpd="sng" w="2857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4" name="Google Shape;224;p32"/>
          <p:cNvSpPr txBox="1"/>
          <p:nvPr/>
        </p:nvSpPr>
        <p:spPr>
          <a:xfrm>
            <a:off x="311468" y="372427"/>
            <a:ext cx="8520000" cy="64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2400">
                <a:solidFill>
                  <a:srgbClr val="434343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2．にぎり (握り手順とコツ)</a:t>
            </a:r>
            <a:endParaRPr b="1" sz="2400">
              <a:solidFill>
                <a:srgbClr val="434343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grpSp>
        <p:nvGrpSpPr>
          <p:cNvPr id="225" name="Google Shape;225;p32"/>
          <p:cNvGrpSpPr/>
          <p:nvPr/>
        </p:nvGrpSpPr>
        <p:grpSpPr>
          <a:xfrm>
            <a:off x="381000" y="1333500"/>
            <a:ext cx="4095900" cy="3429000"/>
            <a:chOff x="0" y="0"/>
            <a:chExt cx="4095900" cy="3429000"/>
          </a:xfrm>
        </p:grpSpPr>
        <p:sp>
          <p:nvSpPr>
            <p:cNvPr id="226" name="Google Shape;226;p32"/>
            <p:cNvSpPr/>
            <p:nvPr/>
          </p:nvSpPr>
          <p:spPr>
            <a:xfrm>
              <a:off x="0" y="0"/>
              <a:ext cx="4095900" cy="3429000"/>
            </a:xfrm>
            <a:prstGeom prst="roundRect">
              <a:avLst>
                <a:gd fmla="val 4166" name="adj"/>
              </a:avLst>
            </a:prstGeom>
            <a:solidFill>
              <a:srgbClr val="FFFFFF"/>
            </a:solidFill>
            <a:ln cap="flat" cmpd="sng" w="9525">
              <a:solidFill>
                <a:srgbClr val="E0E0E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32"/>
            <p:cNvSpPr txBox="1"/>
            <p:nvPr/>
          </p:nvSpPr>
          <p:spPr>
            <a:xfrm>
              <a:off x="190500" y="190500"/>
              <a:ext cx="37149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ja" sz="1600">
                  <a:solidFill>
                    <a:srgbClr val="1A1A1A"/>
                  </a:solidFill>
                  <a:latin typeface="Lato"/>
                  <a:ea typeface="Lato"/>
                  <a:cs typeface="Lato"/>
                  <a:sym typeface="Lato"/>
                </a:rPr>
                <a:t>基本のこだわりと仕様</a:t>
              </a:r>
              <a:endParaRPr b="1" sz="1600">
                <a:solidFill>
                  <a:srgbClr val="1A1A1A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28" name="Google Shape;228;p32"/>
            <p:cNvSpPr txBox="1"/>
            <p:nvPr/>
          </p:nvSpPr>
          <p:spPr>
            <a:xfrm>
              <a:off x="238125" y="666750"/>
              <a:ext cx="3619500" cy="952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ja" sz="11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● 見た目へのこだわりを徹底する。</a:t>
              </a:r>
              <a:endParaRPr b="0" sz="11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b="0" lang="ja" sz="11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● 標準サイズ：150‐160g</a:t>
              </a:r>
              <a:endParaRPr b="0" sz="11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190500" marR="0" rtl="0" algn="l">
                <a:spcBef>
                  <a:spcPts val="400"/>
                </a:spcBef>
                <a:spcAft>
                  <a:spcPts val="0"/>
                </a:spcAft>
                <a:buNone/>
              </a:pPr>
              <a:r>
                <a:rPr b="0" lang="ja" sz="1000">
                  <a:solidFill>
                    <a:srgbClr val="666666"/>
                  </a:solidFill>
                  <a:latin typeface="Lato"/>
                  <a:ea typeface="Lato"/>
                  <a:cs typeface="Lato"/>
                  <a:sym typeface="Lato"/>
                </a:rPr>
                <a:t>（ごはん 120g ／ 具材 30‐40g）</a:t>
              </a:r>
              <a:endParaRPr b="0" sz="10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cxnSp>
          <p:nvCxnSpPr>
            <p:cNvPr id="229" name="Google Shape;229;p32"/>
            <p:cNvCxnSpPr/>
            <p:nvPr/>
          </p:nvCxnSpPr>
          <p:spPr>
            <a:xfrm>
              <a:off x="190500" y="1714500"/>
              <a:ext cx="3714900" cy="0"/>
            </a:xfrm>
            <a:prstGeom prst="straightConnector1">
              <a:avLst/>
            </a:prstGeom>
            <a:solidFill>
              <a:srgbClr val="FFFFFF"/>
            </a:solidFill>
            <a:ln cap="flat" cmpd="sng" w="9525">
              <a:solidFill>
                <a:srgbClr val="E0E0E0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230" name="Google Shape;230;p32"/>
            <p:cNvSpPr txBox="1"/>
            <p:nvPr/>
          </p:nvSpPr>
          <p:spPr>
            <a:xfrm>
              <a:off x="190500" y="1905000"/>
              <a:ext cx="37149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ja" sz="1200">
                  <a:solidFill>
                    <a:srgbClr val="D4AF37"/>
                  </a:solidFill>
                  <a:latin typeface="Lato"/>
                  <a:ea typeface="Lato"/>
                  <a:cs typeface="Lato"/>
                  <a:sym typeface="Lato"/>
                </a:rPr>
                <a:t>参考動画</a:t>
              </a:r>
              <a:endParaRPr b="1" sz="1200">
                <a:solidFill>
                  <a:srgbClr val="D4AF37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31" name="Google Shape;231;p32"/>
            <p:cNvSpPr txBox="1"/>
            <p:nvPr/>
          </p:nvSpPr>
          <p:spPr>
            <a:xfrm>
              <a:off x="190500" y="2190750"/>
              <a:ext cx="37149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000" u="sng" strike="noStrike">
                  <a:solidFill>
                    <a:srgbClr val="0000FF"/>
                  </a:solidFill>
                </a:rPr>
                <a:t>https://www.youtube.com/watch?v=4lZCGjsoGrw</a:t>
              </a:r>
              <a:endParaRPr sz="1000" u="sng" strike="noStrike">
                <a:solidFill>
                  <a:srgbClr val="0000FF"/>
                </a:solidFill>
              </a:endParaRPr>
            </a:p>
          </p:txBody>
        </p:sp>
      </p:grpSp>
      <p:grpSp>
        <p:nvGrpSpPr>
          <p:cNvPr id="232" name="Google Shape;232;p32"/>
          <p:cNvGrpSpPr/>
          <p:nvPr/>
        </p:nvGrpSpPr>
        <p:grpSpPr>
          <a:xfrm>
            <a:off x="4667250" y="1333500"/>
            <a:ext cx="4095900" cy="3429000"/>
            <a:chOff x="0" y="0"/>
            <a:chExt cx="4095900" cy="3429000"/>
          </a:xfrm>
        </p:grpSpPr>
        <p:sp>
          <p:nvSpPr>
            <p:cNvPr id="233" name="Google Shape;233;p32"/>
            <p:cNvSpPr/>
            <p:nvPr/>
          </p:nvSpPr>
          <p:spPr>
            <a:xfrm>
              <a:off x="0" y="0"/>
              <a:ext cx="4095900" cy="3429000"/>
            </a:xfrm>
            <a:prstGeom prst="roundRect">
              <a:avLst>
                <a:gd fmla="val 4166" name="adj"/>
              </a:avLst>
            </a:prstGeom>
            <a:solidFill>
              <a:srgbClr val="FFFFFF"/>
            </a:solidFill>
            <a:ln cap="flat" cmpd="sng" w="9525">
              <a:solidFill>
                <a:srgbClr val="E0E0E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" name="Google Shape;234;p32"/>
            <p:cNvSpPr txBox="1"/>
            <p:nvPr/>
          </p:nvSpPr>
          <p:spPr>
            <a:xfrm>
              <a:off x="190500" y="142875"/>
              <a:ext cx="3714900" cy="333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ja" sz="1600">
                  <a:solidFill>
                    <a:srgbClr val="1A1A1A"/>
                  </a:solidFill>
                  <a:latin typeface="Lato"/>
                  <a:ea typeface="Lato"/>
                  <a:cs typeface="Lato"/>
                  <a:sym typeface="Lato"/>
                </a:rPr>
                <a:t>握りの工程 (14ステップ)</a:t>
              </a:r>
              <a:endParaRPr b="1" sz="1600">
                <a:solidFill>
                  <a:srgbClr val="1A1A1A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35" name="Google Shape;235;p32"/>
            <p:cNvSpPr txBox="1"/>
            <p:nvPr/>
          </p:nvSpPr>
          <p:spPr>
            <a:xfrm>
              <a:off x="190500" y="523875"/>
              <a:ext cx="1809600" cy="276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ja" sz="1800">
                  <a:solidFill>
                    <a:srgbClr val="F8E71C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01.</a:t>
              </a:r>
              <a:r>
                <a:rPr b="0" lang="ja" sz="10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 手を濡らす</a:t>
              </a:r>
              <a:endParaRPr b="0" sz="10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1" lang="ja" sz="1800">
                  <a:solidFill>
                    <a:srgbClr val="F8E71C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02.</a:t>
              </a:r>
              <a:r>
                <a:rPr b="0" lang="ja" sz="10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 ごはん70g取る</a:t>
              </a:r>
              <a:endParaRPr b="0" sz="10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1" lang="ja" sz="1800">
                  <a:solidFill>
                    <a:srgbClr val="F8E71C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03.</a:t>
              </a:r>
              <a:r>
                <a:rPr b="0" lang="ja" sz="10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 丸める</a:t>
              </a:r>
              <a:endParaRPr b="0" sz="10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1" lang="ja" sz="1800">
                  <a:solidFill>
                    <a:srgbClr val="F8E71C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04.</a:t>
              </a:r>
              <a:r>
                <a:rPr b="0" lang="ja" sz="10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 真ん中に穴を開ける</a:t>
              </a:r>
              <a:endParaRPr b="0" sz="10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1" lang="ja" sz="1800">
                  <a:solidFill>
                    <a:srgbClr val="F8E71C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05.</a:t>
              </a:r>
              <a:r>
                <a:rPr b="0" lang="ja" sz="10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 型にご飯を載せる</a:t>
              </a:r>
              <a:endParaRPr b="0" sz="10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1" lang="ja" sz="1800">
                  <a:solidFill>
                    <a:srgbClr val="F8E71C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06.</a:t>
              </a:r>
              <a:r>
                <a:rPr b="0" lang="ja" sz="10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 穴を広げる</a:t>
              </a:r>
              <a:endParaRPr b="0" sz="10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600"/>
                </a:spcAft>
                <a:buNone/>
              </a:pPr>
              <a:r>
                <a:rPr b="1" lang="ja" sz="1800">
                  <a:solidFill>
                    <a:srgbClr val="F8E71C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07.</a:t>
              </a:r>
              <a:r>
                <a:rPr b="0" lang="ja" sz="10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 具材を入れる</a:t>
              </a:r>
              <a:endParaRPr b="0" sz="10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36" name="Google Shape;236;p32"/>
            <p:cNvSpPr txBox="1"/>
            <p:nvPr/>
          </p:nvSpPr>
          <p:spPr>
            <a:xfrm>
              <a:off x="2095500" y="523875"/>
              <a:ext cx="1809600" cy="276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ja" sz="1800">
                  <a:solidFill>
                    <a:srgbClr val="F8E71C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08.</a:t>
              </a:r>
              <a:r>
                <a:rPr b="0" lang="ja" sz="10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 ごはん50g載せる</a:t>
              </a:r>
              <a:endParaRPr b="0" sz="10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1" lang="ja" sz="1800">
                  <a:solidFill>
                    <a:srgbClr val="F8E71C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09.</a:t>
              </a:r>
              <a:r>
                <a:rPr b="0" lang="ja" sz="10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 型の上に乗せる</a:t>
              </a:r>
              <a:endParaRPr b="0" sz="10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1" lang="ja" sz="1800">
                  <a:solidFill>
                    <a:srgbClr val="F8E71C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10.</a:t>
              </a:r>
              <a:r>
                <a:rPr b="0" lang="ja" sz="10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 型をひっくり返す</a:t>
              </a:r>
              <a:endParaRPr b="0" sz="10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1" lang="ja" sz="1800">
                  <a:solidFill>
                    <a:srgbClr val="F8E71C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11.</a:t>
              </a:r>
              <a:r>
                <a:rPr b="0" lang="ja" sz="10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 手に塩をつける</a:t>
              </a:r>
              <a:endParaRPr b="0" sz="10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1" lang="ja" sz="1800">
                  <a:solidFill>
                    <a:srgbClr val="F8E71C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12.</a:t>
              </a:r>
              <a:r>
                <a:rPr b="0" lang="ja" sz="10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 3回握る（力まず）</a:t>
              </a:r>
              <a:endParaRPr b="0" sz="10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1" lang="ja" sz="1800">
                  <a:solidFill>
                    <a:srgbClr val="F8E71C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13.</a:t>
              </a:r>
              <a:r>
                <a:rPr b="0" lang="ja" sz="10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 海苔の上に乗せる</a:t>
              </a:r>
              <a:endParaRPr b="0" sz="10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600"/>
                </a:spcAft>
                <a:buNone/>
              </a:pPr>
              <a:r>
                <a:rPr b="1" lang="ja" sz="1800">
                  <a:solidFill>
                    <a:srgbClr val="F8E71C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14.</a:t>
              </a:r>
              <a:r>
                <a:rPr b="0" lang="ja" sz="10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 海苔を3回畳む</a:t>
              </a:r>
              <a:endParaRPr b="0" sz="10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6DB"/>
            </a:gs>
            <a:gs pos="100000">
              <a:srgbClr val="FAD15C"/>
            </a:gs>
          </a:gsLst>
          <a:lin ang="5400012" scaled="0"/>
        </a:gradFill>
      </p:bgPr>
    </p:bg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3"/>
          <p:cNvSpPr/>
          <p:nvPr/>
        </p:nvSpPr>
        <p:spPr>
          <a:xfrm>
            <a:off x="-125" y="5045700"/>
            <a:ext cx="9144000" cy="9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" name="Google Shape;242;p33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F8E71C">
              <a:alpha val="1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43" name="Google Shape;243;p33"/>
          <p:cNvCxnSpPr/>
          <p:nvPr/>
        </p:nvCxnSpPr>
        <p:spPr>
          <a:xfrm>
            <a:off x="419425" y="1154195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44" name="Google Shape;244;p33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95250" lIns="95250" spcFirstLastPara="1" rIns="95250" wrap="square" tIns="952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2400">
                <a:solidFill>
                  <a:srgbClr val="434343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3．オーダー管理</a:t>
            </a:r>
            <a:endParaRPr b="1" sz="2400">
              <a:solidFill>
                <a:srgbClr val="434343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245" name="Google Shape;245;p33"/>
          <p:cNvSpPr txBox="1"/>
          <p:nvPr/>
        </p:nvSpPr>
        <p:spPr>
          <a:xfrm>
            <a:off x="428625" y="558927"/>
            <a:ext cx="381000" cy="38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2400">
                <a:solidFill>
                  <a:srgbClr val="434343"/>
                </a:solidFill>
                <a:latin typeface="Material Icons"/>
                <a:ea typeface="Material Icons"/>
                <a:cs typeface="Material Icons"/>
                <a:sym typeface="Material Icons"/>
              </a:rPr>
              <a:t>assignmet</a:t>
            </a:r>
            <a:endParaRPr sz="2400">
              <a:solidFill>
                <a:srgbClr val="434343"/>
              </a:solidFill>
              <a:latin typeface="Material Icons"/>
              <a:ea typeface="Material Icons"/>
              <a:cs typeface="Material Icons"/>
              <a:sym typeface="Material Icons"/>
            </a:endParaRPr>
          </a:p>
        </p:txBody>
      </p:sp>
      <p:grpSp>
        <p:nvGrpSpPr>
          <p:cNvPr id="246" name="Google Shape;246;p33"/>
          <p:cNvGrpSpPr/>
          <p:nvPr/>
        </p:nvGrpSpPr>
        <p:grpSpPr>
          <a:xfrm>
            <a:off x="381000" y="1333500"/>
            <a:ext cx="4095900" cy="3238500"/>
            <a:chOff x="381000" y="1333500"/>
            <a:chExt cx="4095900" cy="3238500"/>
          </a:xfrm>
        </p:grpSpPr>
        <p:sp>
          <p:nvSpPr>
            <p:cNvPr id="247" name="Google Shape;247;p33"/>
            <p:cNvSpPr/>
            <p:nvPr/>
          </p:nvSpPr>
          <p:spPr>
            <a:xfrm>
              <a:off x="381000" y="1333500"/>
              <a:ext cx="4095900" cy="3238500"/>
            </a:xfrm>
            <a:prstGeom prst="roundRect">
              <a:avLst>
                <a:gd fmla="val 4411" name="adj"/>
              </a:avLst>
            </a:prstGeom>
            <a:solidFill>
              <a:srgbClr val="FFFFFF"/>
            </a:solidFill>
            <a:ln cap="flat" cmpd="sng" w="9525">
              <a:solidFill>
                <a:srgbClr val="E0E0E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" name="Google Shape;248;p33"/>
            <p:cNvSpPr txBox="1"/>
            <p:nvPr/>
          </p:nvSpPr>
          <p:spPr>
            <a:xfrm>
              <a:off x="571500" y="1524000"/>
              <a:ext cx="37149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ja" sz="1600">
                  <a:solidFill>
                    <a:srgbClr val="1A1A1A"/>
                  </a:solidFill>
                  <a:latin typeface="Lato"/>
                  <a:ea typeface="Lato"/>
                  <a:cs typeface="Lato"/>
                  <a:sym typeface="Lato"/>
                </a:rPr>
                <a:t>【伝票整理】</a:t>
              </a:r>
              <a:endParaRPr b="1" sz="1600">
                <a:solidFill>
                  <a:srgbClr val="1A1A1A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49" name="Google Shape;249;p33"/>
            <p:cNvSpPr txBox="1"/>
            <p:nvPr/>
          </p:nvSpPr>
          <p:spPr>
            <a:xfrm>
              <a:off x="571500" y="2000250"/>
              <a:ext cx="3714900" cy="2381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1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伝票をオーダー番号順で並べる。</a:t>
              </a:r>
              <a:endParaRPr sz="11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lang="ja" sz="1100">
                  <a:solidFill>
                    <a:srgbClr val="666666"/>
                  </a:solidFill>
                  <a:latin typeface="Lato"/>
                  <a:ea typeface="Lato"/>
                  <a:cs typeface="Lato"/>
                  <a:sym typeface="Lato"/>
                </a:rPr>
                <a:t>⇨ 抜け番がある場合はFPに確認。</a:t>
              </a:r>
              <a:endParaRPr sz="11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i="1" lang="ja" sz="1100">
                  <a:solidFill>
                    <a:srgbClr val="434343"/>
                  </a:solidFill>
                  <a:highlight>
                    <a:srgbClr val="F8F9FA"/>
                  </a:highlight>
                  <a:latin typeface="Lato"/>
                  <a:ea typeface="Lato"/>
                  <a:cs typeface="Lato"/>
                  <a:sym typeface="Lato"/>
                </a:rPr>
                <a:t>GK「A5抜け番です」</a:t>
              </a:r>
              <a:endParaRPr i="1" sz="1100">
                <a:solidFill>
                  <a:srgbClr val="434343"/>
                </a:solidFill>
                <a:highlight>
                  <a:srgbClr val="F8F9FA"/>
                </a:highlight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800"/>
                </a:spcBef>
                <a:spcAft>
                  <a:spcPts val="0"/>
                </a:spcAft>
                <a:buNone/>
              </a:pPr>
              <a:r>
                <a:rPr i="1" lang="ja" sz="1100">
                  <a:solidFill>
                    <a:srgbClr val="434343"/>
                  </a:solidFill>
                  <a:highlight>
                    <a:srgbClr val="F8F9FA"/>
                  </a:highlight>
                  <a:latin typeface="Lato"/>
                  <a:ea typeface="Lato"/>
                  <a:cs typeface="Lato"/>
                  <a:sym typeface="Lato"/>
                </a:rPr>
                <a:t>FP「それはキャンセルなので大丈夫です」</a:t>
              </a:r>
              <a:endParaRPr i="1" sz="1100">
                <a:solidFill>
                  <a:srgbClr val="434343"/>
                </a:solidFill>
                <a:highlight>
                  <a:srgbClr val="F8F9FA"/>
                </a:highlight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250" name="Google Shape;250;p33"/>
          <p:cNvGrpSpPr/>
          <p:nvPr/>
        </p:nvGrpSpPr>
        <p:grpSpPr>
          <a:xfrm>
            <a:off x="4667250" y="1333500"/>
            <a:ext cx="4095900" cy="3238500"/>
            <a:chOff x="4667250" y="1333500"/>
            <a:chExt cx="4095900" cy="3238500"/>
          </a:xfrm>
        </p:grpSpPr>
        <p:sp>
          <p:nvSpPr>
            <p:cNvPr id="251" name="Google Shape;251;p33"/>
            <p:cNvSpPr/>
            <p:nvPr/>
          </p:nvSpPr>
          <p:spPr>
            <a:xfrm>
              <a:off x="4667250" y="1333500"/>
              <a:ext cx="4095900" cy="3238500"/>
            </a:xfrm>
            <a:prstGeom prst="roundRect">
              <a:avLst>
                <a:gd fmla="val 4411" name="adj"/>
              </a:avLst>
            </a:prstGeom>
            <a:solidFill>
              <a:srgbClr val="F8E71C">
                <a:alpha val="5000"/>
              </a:srgbClr>
            </a:solidFill>
            <a:ln cap="flat" cmpd="sng" w="9525">
              <a:solidFill>
                <a:srgbClr val="F8E71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" name="Google Shape;252;p33"/>
            <p:cNvSpPr txBox="1"/>
            <p:nvPr/>
          </p:nvSpPr>
          <p:spPr>
            <a:xfrm>
              <a:off x="4857750" y="1524000"/>
              <a:ext cx="37149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ja" sz="1600">
                  <a:solidFill>
                    <a:srgbClr val="1A1A1A"/>
                  </a:solidFill>
                  <a:latin typeface="Lato"/>
                  <a:ea typeface="Lato"/>
                  <a:cs typeface="Lato"/>
                  <a:sym typeface="Lato"/>
                </a:rPr>
                <a:t>【リーファーサービス】</a:t>
              </a:r>
              <a:endParaRPr b="1" sz="1600">
                <a:solidFill>
                  <a:srgbClr val="1A1A1A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53" name="Google Shape;253;p33"/>
            <p:cNvSpPr txBox="1"/>
            <p:nvPr/>
          </p:nvSpPr>
          <p:spPr>
            <a:xfrm>
              <a:off x="4857750" y="1905000"/>
              <a:ext cx="3714900" cy="28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000">
                  <a:solidFill>
                    <a:srgbClr val="666666"/>
                  </a:solidFill>
                  <a:latin typeface="Lato"/>
                  <a:ea typeface="Lato"/>
                  <a:cs typeface="Lato"/>
                  <a:sym typeface="Lato"/>
                </a:rPr>
                <a:t>※第2優先 (</a:t>
              </a:r>
              <a:r>
                <a:rPr lang="ja" sz="1000" u="sng">
                  <a:solidFill>
                    <a:srgbClr val="FF0000"/>
                  </a:solidFill>
                  <a:latin typeface="Lato"/>
                  <a:ea typeface="Lato"/>
                  <a:cs typeface="Lato"/>
                  <a:sym typeface="Lato"/>
                </a:rPr>
                <a:t>店舗第一優先</a:t>
              </a:r>
              <a:r>
                <a:rPr lang="ja" sz="1000">
                  <a:solidFill>
                    <a:srgbClr val="666666"/>
                  </a:solidFill>
                  <a:latin typeface="Lato"/>
                  <a:ea typeface="Lato"/>
                  <a:cs typeface="Lato"/>
                  <a:sym typeface="Lato"/>
                </a:rPr>
                <a:t>)</a:t>
              </a:r>
              <a:endParaRPr sz="10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54" name="Google Shape;254;p33"/>
            <p:cNvSpPr txBox="1"/>
            <p:nvPr/>
          </p:nvSpPr>
          <p:spPr>
            <a:xfrm>
              <a:off x="4857750" y="2286000"/>
              <a:ext cx="3714900" cy="209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-298450" lvl="0" marL="457200" rtl="0" algn="l">
                <a:spcBef>
                  <a:spcPts val="0"/>
                </a:spcBef>
                <a:spcAft>
                  <a:spcPts val="0"/>
                </a:spcAft>
                <a:buClr>
                  <a:srgbClr val="434343"/>
                </a:buClr>
                <a:buSzPts val="1100"/>
                <a:buFont typeface="Lato"/>
                <a:buChar char="●"/>
              </a:pPr>
              <a:r>
                <a:rPr lang="ja" sz="11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忙しい時は準備時間を25分に</a:t>
              </a:r>
              <a:br>
                <a:rPr lang="ja" sz="11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</a:br>
              <a:r>
                <a:rPr b="1" lang="ja" sz="1100" u="sng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余裕を持って設定</a:t>
              </a:r>
              <a:endParaRPr sz="11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-298450" lvl="0" marL="457200" rtl="0" algn="l">
                <a:spcBef>
                  <a:spcPts val="2000"/>
                </a:spcBef>
                <a:spcAft>
                  <a:spcPts val="0"/>
                </a:spcAft>
                <a:buClr>
                  <a:srgbClr val="434343"/>
                </a:buClr>
                <a:buSzPts val="1100"/>
                <a:buFont typeface="Lato"/>
                <a:buChar char="●"/>
              </a:pPr>
              <a:r>
                <a:rPr lang="ja" sz="11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配達員は待たせて良い</a:t>
              </a:r>
              <a:endParaRPr sz="11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6DB"/>
            </a:gs>
            <a:gs pos="100000">
              <a:srgbClr val="FAD15C"/>
            </a:gs>
          </a:gsLst>
          <a:lin ang="5400012" scaled="0"/>
        </a:gradFill>
      </p:bgPr>
    </p:bg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34"/>
          <p:cNvSpPr/>
          <p:nvPr/>
        </p:nvSpPr>
        <p:spPr>
          <a:xfrm>
            <a:off x="-125" y="5045700"/>
            <a:ext cx="9144000" cy="9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60" name="Google Shape;260;p34"/>
          <p:cNvGrpSpPr/>
          <p:nvPr/>
        </p:nvGrpSpPr>
        <p:grpSpPr>
          <a:xfrm>
            <a:off x="0" y="0"/>
            <a:ext cx="9144000" cy="1143000"/>
            <a:chOff x="0" y="0"/>
            <a:chExt cx="9144000" cy="1143000"/>
          </a:xfrm>
        </p:grpSpPr>
        <p:sp>
          <p:nvSpPr>
            <p:cNvPr id="261" name="Google Shape;261;p34"/>
            <p:cNvSpPr/>
            <p:nvPr/>
          </p:nvSpPr>
          <p:spPr>
            <a:xfrm>
              <a:off x="0" y="0"/>
              <a:ext cx="9144000" cy="1143000"/>
            </a:xfrm>
            <a:prstGeom prst="rect">
              <a:avLst/>
            </a:prstGeom>
            <a:solidFill>
              <a:srgbClr val="F8E71C">
                <a:alpha val="1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cxnSp>
          <p:nvCxnSpPr>
            <p:cNvPr id="262" name="Google Shape;262;p34"/>
            <p:cNvCxnSpPr/>
            <p:nvPr/>
          </p:nvCxnSpPr>
          <p:spPr>
            <a:xfrm>
              <a:off x="381000" y="952500"/>
              <a:ext cx="381000" cy="0"/>
            </a:xfrm>
            <a:prstGeom prst="straightConnector1">
              <a:avLst/>
            </a:prstGeom>
            <a:solidFill>
              <a:srgbClr val="FFFFFF"/>
            </a:solidFill>
            <a:ln cap="flat" cmpd="sng" w="28575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263" name="Google Shape;263;p34"/>
          <p:cNvSpPr txBox="1"/>
          <p:nvPr>
            <p:ph type="title"/>
          </p:nvPr>
        </p:nvSpPr>
        <p:spPr>
          <a:xfrm>
            <a:off x="311700" y="285750"/>
            <a:ext cx="8520600" cy="645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95250" lIns="95250" spcFirstLastPara="1" rIns="95250" wrap="square" tIns="952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2960">
                <a:solidFill>
                  <a:srgbClr val="434343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4．オーダー取り</a:t>
            </a:r>
            <a:endParaRPr b="1" sz="2960">
              <a:solidFill>
                <a:srgbClr val="434343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grpSp>
        <p:nvGrpSpPr>
          <p:cNvPr id="264" name="Google Shape;264;p34"/>
          <p:cNvGrpSpPr/>
          <p:nvPr/>
        </p:nvGrpSpPr>
        <p:grpSpPr>
          <a:xfrm>
            <a:off x="381000" y="1095375"/>
            <a:ext cx="8381925" cy="3190800"/>
            <a:chOff x="381000" y="1095375"/>
            <a:chExt cx="8381925" cy="3190800"/>
          </a:xfrm>
        </p:grpSpPr>
        <p:grpSp>
          <p:nvGrpSpPr>
            <p:cNvPr id="265" name="Google Shape;265;p34"/>
            <p:cNvGrpSpPr/>
            <p:nvPr/>
          </p:nvGrpSpPr>
          <p:grpSpPr>
            <a:xfrm>
              <a:off x="381000" y="1095375"/>
              <a:ext cx="4143300" cy="1428900"/>
              <a:chOff x="381000" y="1095375"/>
              <a:chExt cx="4143300" cy="1428900"/>
            </a:xfrm>
          </p:grpSpPr>
          <p:sp>
            <p:nvSpPr>
              <p:cNvPr id="266" name="Google Shape;266;p34"/>
              <p:cNvSpPr/>
              <p:nvPr/>
            </p:nvSpPr>
            <p:spPr>
              <a:xfrm>
                <a:off x="381000" y="1095375"/>
                <a:ext cx="4143300" cy="1428900"/>
              </a:xfrm>
              <a:prstGeom prst="roundRect">
                <a:avLst>
                  <a:gd fmla="val 8000" name="adj"/>
                </a:avLst>
              </a:prstGeom>
              <a:solidFill>
                <a:srgbClr val="FFFFFF"/>
              </a:solidFill>
              <a:ln cap="flat" cmpd="sng" w="9525">
                <a:solidFill>
                  <a:srgbClr val="E0E0E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7" name="Google Shape;267;p34"/>
              <p:cNvSpPr txBox="1"/>
              <p:nvPr/>
            </p:nvSpPr>
            <p:spPr>
              <a:xfrm>
                <a:off x="523875" y="1190625"/>
                <a:ext cx="3857700" cy="1238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ja" sz="1400">
                    <a:solidFill>
                      <a:srgbClr val="434343"/>
                    </a:solidFill>
                    <a:latin typeface="Lato"/>
                    <a:ea typeface="Lato"/>
                    <a:cs typeface="Lato"/>
                    <a:sym typeface="Lato"/>
                  </a:rPr>
                  <a:t>【Kasseの使い方】</a:t>
                </a:r>
                <a:endParaRPr b="1" sz="14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endParaRPr>
              </a:p>
              <a:p>
                <a:pPr indent="0" lvl="0" marL="0" rtl="0" algn="l">
                  <a:spcBef>
                    <a:spcPts val="600"/>
                  </a:spcBef>
                  <a:spcAft>
                    <a:spcPts val="0"/>
                  </a:spcAft>
                  <a:buNone/>
                </a:pPr>
                <a:r>
                  <a:rPr lang="ja" sz="1000">
                    <a:solidFill>
                      <a:srgbClr val="434343"/>
                    </a:solidFill>
                    <a:latin typeface="Lato"/>
                    <a:ea typeface="Lato"/>
                    <a:cs typeface="Lato"/>
                    <a:sym typeface="Lato"/>
                  </a:rPr>
                  <a:t>ハンズオントレーニングを実施。レシートは合計2枚出す（決済前1枚、決済後自動1枚）。内容をキッチンに口頭伝達（例:「Terra1 KB1です！」）</a:t>
                </a:r>
                <a:endParaRPr sz="10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endParaRPr>
              </a:p>
              <a:p>
                <a:pPr indent="0" lvl="0" marL="0" rtl="0" algn="l">
                  <a:spcBef>
                    <a:spcPts val="450"/>
                  </a:spcBef>
                  <a:spcAft>
                    <a:spcPts val="0"/>
                  </a:spcAft>
                  <a:buNone/>
                </a:pPr>
                <a:r>
                  <a:rPr lang="ja" sz="900">
                    <a:solidFill>
                      <a:srgbClr val="666666"/>
                    </a:solidFill>
                    <a:latin typeface="Lato"/>
                    <a:ea typeface="Lato"/>
                    <a:cs typeface="Lato"/>
                    <a:sym typeface="Lato"/>
                  </a:rPr>
                  <a:t>⇨ 処理順序の組み立てやすさと、やり忘れ防止。忙しい時はレシートを並べて補助。</a:t>
                </a:r>
                <a:endParaRPr sz="900">
                  <a:solidFill>
                    <a:srgbClr val="666666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</p:grpSp>
        <p:grpSp>
          <p:nvGrpSpPr>
            <p:cNvPr id="268" name="Google Shape;268;p34"/>
            <p:cNvGrpSpPr/>
            <p:nvPr/>
          </p:nvGrpSpPr>
          <p:grpSpPr>
            <a:xfrm>
              <a:off x="4619625" y="1095375"/>
              <a:ext cx="4143300" cy="1428900"/>
              <a:chOff x="4619625" y="1095375"/>
              <a:chExt cx="4143300" cy="1428900"/>
            </a:xfrm>
          </p:grpSpPr>
          <p:sp>
            <p:nvSpPr>
              <p:cNvPr id="269" name="Google Shape;269;p34"/>
              <p:cNvSpPr/>
              <p:nvPr/>
            </p:nvSpPr>
            <p:spPr>
              <a:xfrm>
                <a:off x="4619625" y="1095375"/>
                <a:ext cx="4143300" cy="1428900"/>
              </a:xfrm>
              <a:prstGeom prst="roundRect">
                <a:avLst>
                  <a:gd fmla="val 8000" name="adj"/>
                </a:avLst>
              </a:prstGeom>
              <a:solidFill>
                <a:srgbClr val="FFFFFF"/>
              </a:solidFill>
              <a:ln cap="flat" cmpd="sng" w="9525">
                <a:solidFill>
                  <a:srgbClr val="E0E0E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0" name="Google Shape;270;p34"/>
              <p:cNvSpPr txBox="1"/>
              <p:nvPr/>
            </p:nvSpPr>
            <p:spPr>
              <a:xfrm>
                <a:off x="4762500" y="1190625"/>
                <a:ext cx="3857700" cy="1238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ja" sz="1400">
                    <a:solidFill>
                      <a:srgbClr val="434343"/>
                    </a:solidFill>
                    <a:latin typeface="Lato"/>
                    <a:ea typeface="Lato"/>
                    <a:cs typeface="Lato"/>
                    <a:sym typeface="Lato"/>
                  </a:rPr>
                  <a:t>【会計のタイミング】</a:t>
                </a:r>
                <a:endParaRPr b="1" sz="14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endParaRPr>
              </a:p>
              <a:p>
                <a:pPr indent="0" lvl="0" marL="0" rtl="0" algn="l">
                  <a:spcBef>
                    <a:spcPts val="600"/>
                  </a:spcBef>
                  <a:spcAft>
                    <a:spcPts val="0"/>
                  </a:spcAft>
                  <a:buNone/>
                </a:pPr>
                <a:r>
                  <a:rPr b="1" lang="ja" sz="1100">
                    <a:solidFill>
                      <a:srgbClr val="434343"/>
                    </a:solidFill>
                    <a:latin typeface="Lato"/>
                    <a:ea typeface="Lato"/>
                    <a:cs typeface="Lato"/>
                    <a:sym typeface="Lato"/>
                  </a:rPr>
                  <a:t>夏：</a:t>
                </a:r>
                <a:r>
                  <a:rPr lang="ja" sz="1100">
                    <a:solidFill>
                      <a:srgbClr val="434343"/>
                    </a:solidFill>
                    <a:latin typeface="Lato"/>
                    <a:ea typeface="Lato"/>
                    <a:cs typeface="Lato"/>
                    <a:sym typeface="Lato"/>
                  </a:rPr>
                  <a:t>注文時に会計まで完了</a:t>
                </a:r>
                <a:endParaRPr sz="11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endParaRPr>
              </a:p>
              <a:p>
                <a:pPr indent="0" lvl="0" marL="0" rtl="0" algn="l">
                  <a:spcBef>
                    <a:spcPts val="600"/>
                  </a:spcBef>
                  <a:spcAft>
                    <a:spcPts val="0"/>
                  </a:spcAft>
                  <a:buNone/>
                </a:pPr>
                <a:r>
                  <a:rPr b="1" lang="ja" sz="1100">
                    <a:solidFill>
                      <a:srgbClr val="434343"/>
                    </a:solidFill>
                    <a:latin typeface="Lato"/>
                    <a:ea typeface="Lato"/>
                    <a:cs typeface="Lato"/>
                    <a:sym typeface="Lato"/>
                  </a:rPr>
                  <a:t>冬：</a:t>
                </a:r>
                <a:r>
                  <a:rPr lang="ja" sz="1100">
                    <a:solidFill>
                      <a:srgbClr val="434343"/>
                    </a:solidFill>
                    <a:latin typeface="Lato"/>
                    <a:ea typeface="Lato"/>
                    <a:cs typeface="Lato"/>
                    <a:sym typeface="Lato"/>
                  </a:rPr>
                  <a:t>持ち帰りは先会計、店内飲食は後会計</a:t>
                </a:r>
                <a:endParaRPr sz="11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</p:grpSp>
        <p:grpSp>
          <p:nvGrpSpPr>
            <p:cNvPr id="271" name="Google Shape;271;p34"/>
            <p:cNvGrpSpPr/>
            <p:nvPr/>
          </p:nvGrpSpPr>
          <p:grpSpPr>
            <a:xfrm>
              <a:off x="381000" y="2619375"/>
              <a:ext cx="4143300" cy="1666800"/>
              <a:chOff x="381000" y="2619375"/>
              <a:chExt cx="4143300" cy="1666800"/>
            </a:xfrm>
          </p:grpSpPr>
          <p:sp>
            <p:nvSpPr>
              <p:cNvPr id="272" name="Google Shape;272;p34"/>
              <p:cNvSpPr/>
              <p:nvPr/>
            </p:nvSpPr>
            <p:spPr>
              <a:xfrm>
                <a:off x="381000" y="2619375"/>
                <a:ext cx="4143300" cy="1666800"/>
              </a:xfrm>
              <a:prstGeom prst="roundRect">
                <a:avLst>
                  <a:gd fmla="val 6857" name="adj"/>
                </a:avLst>
              </a:prstGeom>
              <a:solidFill>
                <a:srgbClr val="F8E71C">
                  <a:alpha val="5000"/>
                </a:srgbClr>
              </a:solidFill>
              <a:ln cap="flat" cmpd="sng" w="9525">
                <a:solidFill>
                  <a:srgbClr val="F8E71C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3" name="Google Shape;273;p34"/>
              <p:cNvSpPr txBox="1"/>
              <p:nvPr/>
            </p:nvSpPr>
            <p:spPr>
              <a:xfrm>
                <a:off x="523875" y="2714625"/>
                <a:ext cx="3857700" cy="1476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ja" sz="1400">
                    <a:solidFill>
                      <a:srgbClr val="434343"/>
                    </a:solidFill>
                    <a:latin typeface="Lato"/>
                    <a:ea typeface="Lato"/>
                    <a:cs typeface="Lato"/>
                    <a:sym typeface="Lato"/>
                  </a:rPr>
                  <a:t>【混雑時】</a:t>
                </a:r>
                <a:endParaRPr b="1" sz="14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endParaRPr>
              </a:p>
              <a:p>
                <a:pPr indent="0" lvl="0" marL="0" rtl="0" algn="l">
                  <a:spcBef>
                    <a:spcPts val="600"/>
                  </a:spcBef>
                  <a:spcAft>
                    <a:spcPts val="0"/>
                  </a:spcAft>
                  <a:buNone/>
                </a:pPr>
                <a:r>
                  <a:rPr lang="ja" sz="1000">
                    <a:solidFill>
                      <a:srgbClr val="434343"/>
                    </a:solidFill>
                    <a:latin typeface="Lato"/>
                    <a:ea typeface="Lato"/>
                    <a:cs typeface="Lato"/>
                    <a:sym typeface="Lato"/>
                  </a:rPr>
                  <a:t>注文前に「提供まで25分ほどかかりますが大丈夫でしょうか？」と確認。</a:t>
                </a:r>
                <a:endParaRPr sz="10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endParaRPr>
              </a:p>
              <a:p>
                <a:pPr indent="-292100" lvl="0" marL="457200" rtl="0" algn="l">
                  <a:spcBef>
                    <a:spcPts val="600"/>
                  </a:spcBef>
                  <a:spcAft>
                    <a:spcPts val="0"/>
                  </a:spcAft>
                  <a:buClr>
                    <a:srgbClr val="434343"/>
                  </a:buClr>
                  <a:buSzPts val="1000"/>
                  <a:buFont typeface="Lato"/>
                  <a:buChar char="●"/>
                </a:pPr>
                <a:r>
                  <a:rPr lang="ja" sz="1000">
                    <a:solidFill>
                      <a:srgbClr val="434343"/>
                    </a:solidFill>
                    <a:latin typeface="Lato"/>
                    <a:ea typeface="Lato"/>
                    <a:cs typeface="Lato"/>
                    <a:sym typeface="Lato"/>
                  </a:rPr>
                  <a:t>店内注文数 ⇨ おにぎり数 + 5分 (1人握り)</a:t>
                </a:r>
                <a:endParaRPr sz="10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endParaRPr>
              </a:p>
              <a:p>
                <a:pPr indent="0" lvl="0" marL="0" rtl="0" algn="l">
                  <a:spcBef>
                    <a:spcPts val="300"/>
                  </a:spcBef>
                  <a:spcAft>
                    <a:spcPts val="300"/>
                  </a:spcAft>
                  <a:buNone/>
                </a:pPr>
                <a:r>
                  <a:t/>
                </a:r>
                <a:endParaRPr sz="10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</p:grpSp>
        <p:grpSp>
          <p:nvGrpSpPr>
            <p:cNvPr id="274" name="Google Shape;274;p34"/>
            <p:cNvGrpSpPr/>
            <p:nvPr/>
          </p:nvGrpSpPr>
          <p:grpSpPr>
            <a:xfrm>
              <a:off x="4619625" y="2619375"/>
              <a:ext cx="4143300" cy="1666800"/>
              <a:chOff x="4619625" y="2619375"/>
              <a:chExt cx="4143300" cy="1666800"/>
            </a:xfrm>
          </p:grpSpPr>
          <p:sp>
            <p:nvSpPr>
              <p:cNvPr id="275" name="Google Shape;275;p34"/>
              <p:cNvSpPr/>
              <p:nvPr/>
            </p:nvSpPr>
            <p:spPr>
              <a:xfrm>
                <a:off x="4619625" y="2619375"/>
                <a:ext cx="4143300" cy="1666800"/>
              </a:xfrm>
              <a:prstGeom prst="roundRect">
                <a:avLst>
                  <a:gd fmla="val 6857" name="adj"/>
                </a:avLst>
              </a:prstGeom>
              <a:solidFill>
                <a:srgbClr val="FFFFFF"/>
              </a:solidFill>
              <a:ln cap="flat" cmpd="sng" w="9525">
                <a:solidFill>
                  <a:srgbClr val="E0E0E0"/>
                </a:solidFill>
                <a:prstDash val="solid"/>
                <a:round/>
                <a:headEnd len="sm" w="sm" type="none"/>
                <a:tailEnd len="sm" w="sm" type="none"/>
              </a:ln>
            </p:spPr>
            <p:txBody>
              <a:bodyPr anchorCtr="0" anchor="ctr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6" name="Google Shape;276;p34"/>
              <p:cNvSpPr txBox="1"/>
              <p:nvPr/>
            </p:nvSpPr>
            <p:spPr>
              <a:xfrm>
                <a:off x="4762500" y="2714625"/>
                <a:ext cx="3857700" cy="1476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t" bIns="0" lIns="0" spcFirstLastPara="1" rIns="0" wrap="square" tIns="0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b="1" lang="ja" sz="1400">
                    <a:solidFill>
                      <a:srgbClr val="434343"/>
                    </a:solidFill>
                    <a:latin typeface="Lato"/>
                    <a:ea typeface="Lato"/>
                    <a:cs typeface="Lato"/>
                    <a:sym typeface="Lato"/>
                  </a:rPr>
                  <a:t>【接客 &amp; 外部サービス】</a:t>
                </a:r>
                <a:endParaRPr b="1" sz="14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endParaRPr>
              </a:p>
              <a:p>
                <a:pPr indent="0" lvl="0" marL="0" rtl="0" algn="l">
                  <a:spcBef>
                    <a:spcPts val="600"/>
                  </a:spcBef>
                  <a:spcAft>
                    <a:spcPts val="0"/>
                  </a:spcAft>
                  <a:buNone/>
                </a:pPr>
                <a:r>
                  <a:rPr b="1" lang="ja" sz="1000">
                    <a:solidFill>
                      <a:srgbClr val="434343"/>
                    </a:solidFill>
                    <a:latin typeface="Lato"/>
                    <a:ea typeface="Lato"/>
                    <a:cs typeface="Lato"/>
                    <a:sym typeface="Lato"/>
                  </a:rPr>
                  <a:t>接客：</a:t>
                </a:r>
                <a:r>
                  <a:rPr lang="ja" sz="1000">
                    <a:solidFill>
                      <a:srgbClr val="434343"/>
                    </a:solidFill>
                    <a:latin typeface="Lato"/>
                    <a:ea typeface="Lato"/>
                    <a:cs typeface="Lato"/>
                    <a:sym typeface="Lato"/>
                  </a:rPr>
                  <a:t>愛想を意識し「見られたい姿」を体現。</a:t>
                </a:r>
                <a:endParaRPr sz="10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endParaRPr>
              </a:p>
              <a:p>
                <a:pPr indent="0" lvl="0" marL="0" rtl="0" algn="l">
                  <a:spcBef>
                    <a:spcPts val="600"/>
                  </a:spcBef>
                  <a:spcAft>
                    <a:spcPts val="0"/>
                  </a:spcAft>
                  <a:buNone/>
                </a:pPr>
                <a:r>
                  <a:rPr b="1" lang="ja" sz="1000">
                    <a:solidFill>
                      <a:srgbClr val="434343"/>
                    </a:solidFill>
                    <a:latin typeface="Lato"/>
                    <a:ea typeface="Lato"/>
                    <a:cs typeface="Lato"/>
                    <a:sym typeface="Lato"/>
                  </a:rPr>
                  <a:t>Flipdish等：</a:t>
                </a:r>
                <a:r>
                  <a:rPr lang="ja" sz="1000">
                    <a:solidFill>
                      <a:srgbClr val="434343"/>
                    </a:solidFill>
                    <a:latin typeface="Lato"/>
                    <a:ea typeface="Lato"/>
                    <a:cs typeface="Lato"/>
                    <a:sym typeface="Lato"/>
                  </a:rPr>
                  <a:t>握り手が忙しい時は代わりに注文確定。時間は握り手の指示を仰ぐ。</a:t>
                </a:r>
                <a:endParaRPr sz="10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endParaRPr>
              </a:p>
            </p:txBody>
          </p:sp>
        </p:grp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6DB"/>
            </a:gs>
            <a:gs pos="100000">
              <a:srgbClr val="FAD15C"/>
            </a:gs>
          </a:gsLst>
          <a:lin ang="5400012" scaled="0"/>
        </a:gradFill>
      </p:bgPr>
    </p:bg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35"/>
          <p:cNvSpPr/>
          <p:nvPr/>
        </p:nvSpPr>
        <p:spPr>
          <a:xfrm>
            <a:off x="-125" y="5045700"/>
            <a:ext cx="9144000" cy="9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35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F8E71C">
              <a:alpha val="1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83" name="Google Shape;283;p35"/>
          <p:cNvCxnSpPr/>
          <p:nvPr/>
        </p:nvCxnSpPr>
        <p:spPr>
          <a:xfrm>
            <a:off x="419425" y="1154195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84" name="Google Shape;284;p35"/>
          <p:cNvSpPr txBox="1"/>
          <p:nvPr>
            <p:ph type="title"/>
          </p:nvPr>
        </p:nvSpPr>
        <p:spPr>
          <a:xfrm>
            <a:off x="311700" y="285750"/>
            <a:ext cx="8520600" cy="645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95250" lIns="95250" spcFirstLastPara="1" rIns="95250" wrap="square" tIns="952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ja" sz="2960">
                <a:solidFill>
                  <a:srgbClr val="434343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5．副菜のつめ</a:t>
            </a:r>
            <a:endParaRPr b="1" i="0" sz="2960">
              <a:solidFill>
                <a:srgbClr val="434343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grpSp>
        <p:nvGrpSpPr>
          <p:cNvPr id="285" name="Google Shape;285;p35"/>
          <p:cNvGrpSpPr/>
          <p:nvPr/>
        </p:nvGrpSpPr>
        <p:grpSpPr>
          <a:xfrm>
            <a:off x="381000" y="1238250"/>
            <a:ext cx="2667000" cy="2857500"/>
            <a:chOff x="381000" y="1238250"/>
            <a:chExt cx="2667000" cy="2857500"/>
          </a:xfrm>
        </p:grpSpPr>
        <p:sp>
          <p:nvSpPr>
            <p:cNvPr id="286" name="Google Shape;286;p35"/>
            <p:cNvSpPr/>
            <p:nvPr/>
          </p:nvSpPr>
          <p:spPr>
            <a:xfrm>
              <a:off x="381000" y="1238250"/>
              <a:ext cx="2667000" cy="2857500"/>
            </a:xfrm>
            <a:prstGeom prst="roundRect">
              <a:avLst>
                <a:gd fmla="val 4285" name="adj"/>
              </a:avLst>
            </a:prstGeom>
            <a:solidFill>
              <a:srgbClr val="FFFFFF"/>
            </a:solidFill>
            <a:ln cap="flat" cmpd="sng" w="9525">
              <a:solidFill>
                <a:srgbClr val="E0E0E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7" name="Google Shape;287;p35"/>
            <p:cNvSpPr txBox="1"/>
            <p:nvPr/>
          </p:nvSpPr>
          <p:spPr>
            <a:xfrm>
              <a:off x="476250" y="1333500"/>
              <a:ext cx="2476500" cy="26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ja" sz="1400">
                  <a:solidFill>
                    <a:srgbClr val="FF0000"/>
                  </a:solidFill>
                  <a:latin typeface="Lato"/>
                  <a:ea typeface="Lato"/>
                  <a:cs typeface="Lato"/>
                  <a:sym typeface="Lato"/>
                </a:rPr>
                <a:t>1．作り始め</a:t>
              </a:r>
              <a:endParaRPr b="1" sz="140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800"/>
                </a:spcBef>
                <a:spcAft>
                  <a:spcPts val="0"/>
                </a:spcAft>
                <a:buNone/>
              </a:pPr>
              <a:r>
                <a:rPr b="1" lang="ja" sz="11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GKとの連携：握り宣言に応じたアクション</a:t>
              </a:r>
              <a:endParaRPr b="1" sz="11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1200"/>
                </a:spcBef>
                <a:spcAft>
                  <a:spcPts val="0"/>
                </a:spcAft>
                <a:buNone/>
              </a:pPr>
              <a:r>
                <a:rPr i="1" lang="ja" sz="1100">
                  <a:solidFill>
                    <a:srgbClr val="666666"/>
                  </a:solidFill>
                  <a:latin typeface="Lato"/>
                  <a:ea typeface="Lato"/>
                  <a:cs typeface="Lato"/>
                  <a:sym typeface="Lato"/>
                </a:rPr>
                <a:t>「例）A８ Terra１作ります。KBとEB。からあげ合計3つです。」</a:t>
              </a:r>
              <a:endParaRPr i="1" sz="11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-298450" lvl="0" marL="457200" rtl="0" algn="l">
                <a:spcBef>
                  <a:spcPts val="800"/>
                </a:spcBef>
                <a:spcAft>
                  <a:spcPts val="0"/>
                </a:spcAft>
                <a:buClr>
                  <a:srgbClr val="434343"/>
                </a:buClr>
                <a:buSzPts val="1100"/>
                <a:buFont typeface="Lato"/>
                <a:buChar char="●"/>
              </a:pPr>
              <a:r>
                <a:rPr lang="ja" sz="11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お盆とお皿を準備し、レシートを載せる。</a:t>
              </a:r>
              <a:endParaRPr sz="11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-298450" lvl="0" marL="457200" rtl="0" algn="l">
                <a:spcBef>
                  <a:spcPts val="600"/>
                </a:spcBef>
                <a:spcAft>
                  <a:spcPts val="600"/>
                </a:spcAft>
                <a:buClr>
                  <a:srgbClr val="434343"/>
                </a:buClr>
                <a:buSzPts val="1100"/>
                <a:buFont typeface="Lato"/>
                <a:buChar char="●"/>
              </a:pPr>
              <a:r>
                <a:rPr lang="ja" sz="11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冷たい副菜（たくあん、枝豆、ぱくちょい、キムチ）を先に盛り付ける。</a:t>
              </a:r>
              <a:endParaRPr sz="11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288" name="Google Shape;288;p35"/>
          <p:cNvGrpSpPr/>
          <p:nvPr/>
        </p:nvGrpSpPr>
        <p:grpSpPr>
          <a:xfrm>
            <a:off x="3238500" y="1238250"/>
            <a:ext cx="2667000" cy="2857500"/>
            <a:chOff x="3238500" y="1238250"/>
            <a:chExt cx="2667000" cy="2857500"/>
          </a:xfrm>
        </p:grpSpPr>
        <p:sp>
          <p:nvSpPr>
            <p:cNvPr id="289" name="Google Shape;289;p35"/>
            <p:cNvSpPr/>
            <p:nvPr/>
          </p:nvSpPr>
          <p:spPr>
            <a:xfrm>
              <a:off x="3238500" y="1238250"/>
              <a:ext cx="2667000" cy="2857500"/>
            </a:xfrm>
            <a:prstGeom prst="roundRect">
              <a:avLst>
                <a:gd fmla="val 4285" name="adj"/>
              </a:avLst>
            </a:prstGeom>
            <a:solidFill>
              <a:srgbClr val="FFFFFF"/>
            </a:solidFill>
            <a:ln cap="flat" cmpd="sng" w="9525">
              <a:solidFill>
                <a:srgbClr val="E0E0E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35"/>
            <p:cNvSpPr txBox="1"/>
            <p:nvPr/>
          </p:nvSpPr>
          <p:spPr>
            <a:xfrm>
              <a:off x="3333750" y="1333500"/>
              <a:ext cx="2476500" cy="26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ja" sz="1400">
                  <a:solidFill>
                    <a:srgbClr val="FF0000"/>
                  </a:solidFill>
                  <a:latin typeface="Lato"/>
                  <a:ea typeface="Lato"/>
                  <a:cs typeface="Lato"/>
                  <a:sym typeface="Lato"/>
                </a:rPr>
                <a:t>2．2分前</a:t>
              </a:r>
              <a:endParaRPr b="1" sz="140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800"/>
                </a:spcBef>
                <a:spcAft>
                  <a:spcPts val="0"/>
                </a:spcAft>
                <a:buNone/>
              </a:pPr>
              <a:r>
                <a:rPr i="1" lang="ja" sz="1100">
                  <a:solidFill>
                    <a:srgbClr val="666666"/>
                  </a:solidFill>
                  <a:latin typeface="Lato"/>
                  <a:ea typeface="Lato"/>
                  <a:cs typeface="Lato"/>
                  <a:sym typeface="Lato"/>
                </a:rPr>
                <a:t>「例）A８ Terra１残り2分です。」</a:t>
              </a:r>
              <a:endParaRPr i="1" sz="11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-298450" lvl="0" marL="457200" rtl="0" algn="l">
                <a:spcBef>
                  <a:spcPts val="800"/>
                </a:spcBef>
                <a:spcAft>
                  <a:spcPts val="0"/>
                </a:spcAft>
                <a:buClr>
                  <a:srgbClr val="434343"/>
                </a:buClr>
                <a:buSzPts val="1100"/>
                <a:buFont typeface="Lato"/>
                <a:buChar char="●"/>
              </a:pPr>
              <a:r>
                <a:rPr lang="ja" sz="11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おにぎり以外の準備（副菜、お皿、レシート）を完了させる。</a:t>
              </a:r>
              <a:endParaRPr sz="11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-298450" lvl="0" marL="457200" rtl="0" algn="l">
                <a:spcBef>
                  <a:spcPts val="600"/>
                </a:spcBef>
                <a:spcAft>
                  <a:spcPts val="600"/>
                </a:spcAft>
                <a:buClr>
                  <a:srgbClr val="434343"/>
                </a:buClr>
                <a:buSzPts val="1100"/>
                <a:buFont typeface="Lato"/>
                <a:buChar char="●"/>
              </a:pPr>
              <a:r>
                <a:rPr lang="ja" sz="11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からあげを温める（200° 1~2分）。</a:t>
              </a:r>
              <a:r>
                <a:rPr lang="ja" sz="1100" u="sng">
                  <a:solidFill>
                    <a:srgbClr val="FF0000"/>
                  </a:solidFill>
                  <a:latin typeface="Lato"/>
                  <a:ea typeface="Lato"/>
                  <a:cs typeface="Lato"/>
                  <a:sym typeface="Lato"/>
                </a:rPr>
                <a:t>あちあち</a:t>
              </a:r>
              <a:r>
                <a:rPr lang="ja" sz="11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になるまで。</a:t>
              </a:r>
              <a:endParaRPr sz="11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291" name="Google Shape;291;p35"/>
          <p:cNvGrpSpPr/>
          <p:nvPr/>
        </p:nvGrpSpPr>
        <p:grpSpPr>
          <a:xfrm>
            <a:off x="6096000" y="1238250"/>
            <a:ext cx="2667000" cy="2857500"/>
            <a:chOff x="6096000" y="1238250"/>
            <a:chExt cx="2667000" cy="2857500"/>
          </a:xfrm>
        </p:grpSpPr>
        <p:sp>
          <p:nvSpPr>
            <p:cNvPr id="292" name="Google Shape;292;p35"/>
            <p:cNvSpPr/>
            <p:nvPr/>
          </p:nvSpPr>
          <p:spPr>
            <a:xfrm>
              <a:off x="6096000" y="1238250"/>
              <a:ext cx="2667000" cy="2857500"/>
            </a:xfrm>
            <a:prstGeom prst="roundRect">
              <a:avLst>
                <a:gd fmla="val 4285" name="adj"/>
              </a:avLst>
            </a:prstGeom>
            <a:solidFill>
              <a:srgbClr val="F8E71C">
                <a:alpha val="5000"/>
              </a:srgbClr>
            </a:solidFill>
            <a:ln cap="flat" cmpd="sng" w="9525">
              <a:solidFill>
                <a:srgbClr val="F8E71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3" name="Google Shape;293;p35"/>
            <p:cNvSpPr txBox="1"/>
            <p:nvPr/>
          </p:nvSpPr>
          <p:spPr>
            <a:xfrm>
              <a:off x="6191250" y="1333500"/>
              <a:ext cx="2476500" cy="26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ja" sz="1400">
                  <a:solidFill>
                    <a:srgbClr val="FF0000"/>
                  </a:solidFill>
                  <a:latin typeface="Lato"/>
                  <a:ea typeface="Lato"/>
                  <a:cs typeface="Lato"/>
                  <a:sym typeface="Lato"/>
                </a:rPr>
                <a:t>3．直前</a:t>
              </a:r>
              <a:endParaRPr b="1" sz="140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800"/>
                </a:spcBef>
                <a:spcAft>
                  <a:spcPts val="0"/>
                </a:spcAft>
                <a:buNone/>
              </a:pPr>
              <a:r>
                <a:rPr i="1" lang="ja" sz="1100">
                  <a:solidFill>
                    <a:srgbClr val="666666"/>
                  </a:solidFill>
                  <a:latin typeface="Lato"/>
                  <a:ea typeface="Lato"/>
                  <a:cs typeface="Lato"/>
                  <a:sym typeface="Lato"/>
                </a:rPr>
                <a:t>（しるしを乗せ始めたら）</a:t>
              </a:r>
              <a:endParaRPr i="1" sz="1100">
                <a:solidFill>
                  <a:srgbClr val="666666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-298450" lvl="0" marL="457200" rtl="0" algn="l">
                <a:spcBef>
                  <a:spcPts val="800"/>
                </a:spcBef>
                <a:spcAft>
                  <a:spcPts val="600"/>
                </a:spcAft>
                <a:buClr>
                  <a:srgbClr val="434343"/>
                </a:buClr>
                <a:buSzPts val="1100"/>
                <a:buFont typeface="Lato"/>
                <a:buChar char="●"/>
              </a:pPr>
              <a:r>
                <a:rPr lang="ja" sz="11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すべてのタスクが完了し、呼び出しボタンを押せる状態にする。</a:t>
              </a:r>
              <a:endParaRPr sz="11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294" name="Google Shape;294;p35"/>
          <p:cNvGrpSpPr/>
          <p:nvPr/>
        </p:nvGrpSpPr>
        <p:grpSpPr>
          <a:xfrm>
            <a:off x="381000" y="4286250"/>
            <a:ext cx="8382000" cy="476400"/>
            <a:chOff x="381000" y="4286250"/>
            <a:chExt cx="8382000" cy="476400"/>
          </a:xfrm>
        </p:grpSpPr>
        <p:sp>
          <p:nvSpPr>
            <p:cNvPr id="295" name="Google Shape;295;p35"/>
            <p:cNvSpPr/>
            <p:nvPr/>
          </p:nvSpPr>
          <p:spPr>
            <a:xfrm>
              <a:off x="381000" y="4286250"/>
              <a:ext cx="8382000" cy="476400"/>
            </a:xfrm>
            <a:prstGeom prst="roundRect">
              <a:avLst>
                <a:gd fmla="val 16000" name="adj"/>
              </a:avLst>
            </a:prstGeom>
            <a:solidFill>
              <a:srgbClr val="F3F4F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" name="Google Shape;296;p35"/>
            <p:cNvSpPr txBox="1"/>
            <p:nvPr/>
          </p:nvSpPr>
          <p:spPr>
            <a:xfrm>
              <a:off x="476250" y="4286250"/>
              <a:ext cx="8191500" cy="47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000">
                  <a:solidFill>
                    <a:srgbClr val="4B5563"/>
                  </a:solidFill>
                  <a:latin typeface="Lato"/>
                  <a:ea typeface="Lato"/>
                  <a:cs typeface="Lato"/>
                  <a:sym typeface="Lato"/>
                </a:rPr>
                <a:t>*返事をすることで、相手の言っていることを了解したことを示し、タスクのやり忘れを防ぐ。</a:t>
              </a:r>
              <a:endParaRPr sz="1000">
                <a:solidFill>
                  <a:srgbClr val="4B5563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6DB"/>
            </a:gs>
            <a:gs pos="100000">
              <a:srgbClr val="FAD15C"/>
            </a:gs>
          </a:gsLst>
          <a:lin ang="5400012" scaled="0"/>
        </a:gradFill>
      </p:bgPr>
    </p:bg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p36"/>
          <p:cNvSpPr/>
          <p:nvPr/>
        </p:nvSpPr>
        <p:spPr>
          <a:xfrm>
            <a:off x="-125" y="5045700"/>
            <a:ext cx="9144000" cy="9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02" name="Google Shape;302;p36"/>
          <p:cNvCxnSpPr/>
          <p:nvPr/>
        </p:nvCxnSpPr>
        <p:spPr>
          <a:xfrm>
            <a:off x="419425" y="1154195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03" name="Google Shape;303;p36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F8E71C">
              <a:alpha val="1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4" name="Google Shape;304;p36"/>
          <p:cNvSpPr txBox="1"/>
          <p:nvPr>
            <p:ph type="title"/>
          </p:nvPr>
        </p:nvSpPr>
        <p:spPr>
          <a:xfrm>
            <a:off x="311700" y="285750"/>
            <a:ext cx="8520600" cy="645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95250" lIns="95250" spcFirstLastPara="1" rIns="95250" wrap="square" tIns="952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ja" sz="2960">
                <a:solidFill>
                  <a:srgbClr val="434343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6．提供</a:t>
            </a:r>
            <a:endParaRPr b="1" i="0" sz="2960">
              <a:solidFill>
                <a:srgbClr val="434343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grpSp>
        <p:nvGrpSpPr>
          <p:cNvPr id="305" name="Google Shape;305;p36"/>
          <p:cNvGrpSpPr/>
          <p:nvPr/>
        </p:nvGrpSpPr>
        <p:grpSpPr>
          <a:xfrm>
            <a:off x="381000" y="1095375"/>
            <a:ext cx="4143300" cy="1428900"/>
            <a:chOff x="381000" y="1095375"/>
            <a:chExt cx="4143300" cy="1428900"/>
          </a:xfrm>
        </p:grpSpPr>
        <p:sp>
          <p:nvSpPr>
            <p:cNvPr id="306" name="Google Shape;306;p36"/>
            <p:cNvSpPr/>
            <p:nvPr/>
          </p:nvSpPr>
          <p:spPr>
            <a:xfrm>
              <a:off x="381000" y="1095375"/>
              <a:ext cx="4143300" cy="1428900"/>
            </a:xfrm>
            <a:prstGeom prst="roundRect">
              <a:avLst>
                <a:gd fmla="val 8000" name="adj"/>
              </a:avLst>
            </a:prstGeom>
            <a:solidFill>
              <a:srgbClr val="FFFFFF"/>
            </a:solidFill>
            <a:ln cap="flat" cmpd="sng" w="9525">
              <a:solidFill>
                <a:srgbClr val="E0E0E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" name="Google Shape;307;p36"/>
            <p:cNvSpPr txBox="1"/>
            <p:nvPr/>
          </p:nvSpPr>
          <p:spPr>
            <a:xfrm>
              <a:off x="523875" y="1190625"/>
              <a:ext cx="3857700" cy="123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ja" sz="1295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【手順】</a:t>
              </a:r>
              <a:endParaRPr b="1" sz="1295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-293211" lvl="0" marL="457200" rtl="0" algn="l">
                <a:spcBef>
                  <a:spcPts val="600"/>
                </a:spcBef>
                <a:spcAft>
                  <a:spcPts val="0"/>
                </a:spcAft>
                <a:buClr>
                  <a:srgbClr val="434343"/>
                </a:buClr>
                <a:buSzPts val="1018"/>
                <a:buFont typeface="Lato"/>
                <a:buAutoNum type="arabicPeriod"/>
              </a:pPr>
              <a:r>
                <a:rPr b="0" lang="ja" sz="1018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おにぎりができてからすぐに提供できる状態にする。1分ルールの徹底(あちあち)</a:t>
              </a:r>
              <a:endParaRPr b="0" sz="1018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-293211" lvl="0" marL="457200" rtl="0" algn="l">
                <a:spcBef>
                  <a:spcPts val="300"/>
                </a:spcBef>
                <a:spcAft>
                  <a:spcPts val="0"/>
                </a:spcAft>
                <a:buClr>
                  <a:srgbClr val="434343"/>
                </a:buClr>
                <a:buSzPts val="1018"/>
                <a:buFont typeface="Lato"/>
                <a:buAutoNum type="arabicPeriod"/>
              </a:pPr>
              <a:r>
                <a:rPr b="0" lang="ja" sz="1018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商品をレジ横の台に置き、商品名をお客さんに伝える</a:t>
              </a:r>
              <a:endParaRPr b="0" sz="1018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-293211" lvl="0" marL="457200" rtl="0" algn="l">
                <a:spcBef>
                  <a:spcPts val="300"/>
                </a:spcBef>
                <a:spcAft>
                  <a:spcPts val="0"/>
                </a:spcAft>
                <a:buClr>
                  <a:srgbClr val="434343"/>
                </a:buClr>
                <a:buSzPts val="1018"/>
                <a:buFont typeface="Lato"/>
                <a:buAutoNum type="arabicPeriod"/>
              </a:pPr>
              <a:r>
                <a:rPr b="0" lang="ja" sz="1018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カトラリー、ナプキンを持っていってもらう</a:t>
              </a:r>
              <a:endParaRPr b="0" sz="1018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-293211" lvl="0" marL="457200" rtl="0" algn="l">
                <a:spcBef>
                  <a:spcPts val="300"/>
                </a:spcBef>
                <a:spcAft>
                  <a:spcPts val="0"/>
                </a:spcAft>
                <a:buClr>
                  <a:srgbClr val="434343"/>
                </a:buClr>
                <a:buSzPts val="1018"/>
                <a:buFont typeface="Lato"/>
                <a:buAutoNum type="arabicPeriod"/>
              </a:pPr>
              <a:r>
                <a:rPr b="0" lang="ja" sz="1018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Guten Appetite!</a:t>
              </a:r>
              <a:endParaRPr b="0" sz="1018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308" name="Google Shape;308;p36"/>
          <p:cNvGrpSpPr/>
          <p:nvPr/>
        </p:nvGrpSpPr>
        <p:grpSpPr>
          <a:xfrm>
            <a:off x="4619625" y="1095375"/>
            <a:ext cx="4143300" cy="1428900"/>
            <a:chOff x="4619625" y="1095375"/>
            <a:chExt cx="4143300" cy="1428900"/>
          </a:xfrm>
        </p:grpSpPr>
        <p:sp>
          <p:nvSpPr>
            <p:cNvPr id="309" name="Google Shape;309;p36"/>
            <p:cNvSpPr/>
            <p:nvPr/>
          </p:nvSpPr>
          <p:spPr>
            <a:xfrm>
              <a:off x="4619625" y="1095375"/>
              <a:ext cx="4143300" cy="1428900"/>
            </a:xfrm>
            <a:prstGeom prst="roundRect">
              <a:avLst>
                <a:gd fmla="val 8000" name="adj"/>
              </a:avLst>
            </a:prstGeom>
            <a:solidFill>
              <a:srgbClr val="FFFFFF"/>
            </a:solidFill>
            <a:ln cap="flat" cmpd="sng" w="9525">
              <a:solidFill>
                <a:srgbClr val="E0E0E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" name="Google Shape;310;p36"/>
            <p:cNvSpPr txBox="1"/>
            <p:nvPr/>
          </p:nvSpPr>
          <p:spPr>
            <a:xfrm>
              <a:off x="4762500" y="1190625"/>
              <a:ext cx="3857700" cy="1238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ja" sz="14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【飲み物】</a:t>
              </a:r>
              <a:endParaRPr b="1" sz="14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ja" sz="10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冷蔵庫(ビール等)：セルフであることを会計時に伝える。</a:t>
              </a:r>
              <a:endParaRPr b="0" sz="10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400"/>
                </a:spcBef>
                <a:spcAft>
                  <a:spcPts val="400"/>
                </a:spcAft>
                <a:buNone/>
              </a:pPr>
              <a:r>
                <a:rPr b="0" i="1" lang="ja" sz="1000">
                  <a:solidFill>
                    <a:srgbClr val="666666"/>
                  </a:solidFill>
                  <a:latin typeface="Lato"/>
                  <a:ea typeface="Lato"/>
                  <a:cs typeface="Lato"/>
                  <a:sym typeface="Lato"/>
                </a:rPr>
                <a:t>「飲み物は冷蔵庫からご自身でお取りください。」</a:t>
              </a:r>
              <a:endParaRPr b="0" sz="10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311" name="Google Shape;311;p36"/>
          <p:cNvGrpSpPr/>
          <p:nvPr/>
        </p:nvGrpSpPr>
        <p:grpSpPr>
          <a:xfrm>
            <a:off x="381000" y="2619375"/>
            <a:ext cx="8382000" cy="1524000"/>
            <a:chOff x="381000" y="2619375"/>
            <a:chExt cx="8382000" cy="1524000"/>
          </a:xfrm>
        </p:grpSpPr>
        <p:sp>
          <p:nvSpPr>
            <p:cNvPr id="312" name="Google Shape;312;p36"/>
            <p:cNvSpPr/>
            <p:nvPr/>
          </p:nvSpPr>
          <p:spPr>
            <a:xfrm>
              <a:off x="381000" y="2619375"/>
              <a:ext cx="8382000" cy="1524000"/>
            </a:xfrm>
            <a:prstGeom prst="roundRect">
              <a:avLst>
                <a:gd fmla="val 7500" name="adj"/>
              </a:avLst>
            </a:prstGeom>
            <a:solidFill>
              <a:srgbClr val="F8E71C">
                <a:alpha val="5000"/>
              </a:srgbClr>
            </a:solidFill>
            <a:ln cap="flat" cmpd="sng" w="9525">
              <a:solidFill>
                <a:srgbClr val="F8E71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3" name="Google Shape;313;p36"/>
            <p:cNvSpPr txBox="1"/>
            <p:nvPr/>
          </p:nvSpPr>
          <p:spPr>
            <a:xfrm>
              <a:off x="523875" y="2714625"/>
              <a:ext cx="8096400" cy="1333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ja" sz="14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【下げ膳】</a:t>
              </a:r>
              <a:endParaRPr b="1" sz="14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0" lang="ja" sz="10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混雑時は下げ膳ゾーンにお皿の種類ごとに整理し、客にも整理を促す（見栄えが大事）。</a:t>
              </a:r>
              <a:endParaRPr b="0" sz="10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400"/>
                </a:spcBef>
                <a:spcAft>
                  <a:spcPts val="0"/>
                </a:spcAft>
                <a:buNone/>
              </a:pPr>
              <a:r>
                <a:rPr b="0" lang="ja" sz="1000" u="sng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食洗機が空いていることを確認</a:t>
              </a:r>
              <a:r>
                <a:rPr b="0" lang="ja" sz="10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してから下げる（渋滞防止）。</a:t>
              </a:r>
              <a:endParaRPr b="0" sz="10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400"/>
                </a:spcBef>
                <a:spcAft>
                  <a:spcPts val="0"/>
                </a:spcAft>
                <a:buNone/>
              </a:pPr>
              <a:r>
                <a:rPr b="0" lang="ja" sz="10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定期的にテーブルに残っているお皿を確認し、下げることができる。</a:t>
              </a:r>
              <a:endParaRPr b="0" sz="10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314" name="Google Shape;314;p36"/>
          <p:cNvGrpSpPr/>
          <p:nvPr/>
        </p:nvGrpSpPr>
        <p:grpSpPr>
          <a:xfrm>
            <a:off x="381000" y="4286250"/>
            <a:ext cx="8382000" cy="476400"/>
            <a:chOff x="381000" y="4286250"/>
            <a:chExt cx="8382000" cy="476400"/>
          </a:xfrm>
        </p:grpSpPr>
        <p:sp>
          <p:nvSpPr>
            <p:cNvPr id="315" name="Google Shape;315;p36"/>
            <p:cNvSpPr/>
            <p:nvPr/>
          </p:nvSpPr>
          <p:spPr>
            <a:xfrm>
              <a:off x="381000" y="4286250"/>
              <a:ext cx="8382000" cy="476400"/>
            </a:xfrm>
            <a:prstGeom prst="roundRect">
              <a:avLst>
                <a:gd fmla="val 16000" name="adj"/>
              </a:avLst>
            </a:prstGeom>
            <a:solidFill>
              <a:srgbClr val="F3F4F6"/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6" name="Google Shape;316;p36"/>
            <p:cNvSpPr txBox="1"/>
            <p:nvPr/>
          </p:nvSpPr>
          <p:spPr>
            <a:xfrm>
              <a:off x="476250" y="4286250"/>
              <a:ext cx="8191500" cy="47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ja" sz="900">
                  <a:solidFill>
                    <a:srgbClr val="4B5563"/>
                  </a:solidFill>
                  <a:latin typeface="Lato"/>
                  <a:ea typeface="Lato"/>
                  <a:cs typeface="Lato"/>
                  <a:sym typeface="Lato"/>
                </a:rPr>
                <a:t>*階段の登り降りが大変な人(例：年配、けが、障害)には持っていく。</a:t>
              </a:r>
              <a:endParaRPr b="0" sz="900">
                <a:solidFill>
                  <a:srgbClr val="4B5563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6DB"/>
            </a:gs>
            <a:gs pos="100000">
              <a:srgbClr val="FAD15C"/>
            </a:gs>
          </a:gsLst>
          <a:lin ang="5400012" scaled="0"/>
        </a:gradFill>
      </p:bgPr>
    </p:bg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37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rgbClr val="434343"/>
                </a:solidFill>
              </a:rPr>
              <a:t>7. からあげ管理</a:t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22" name="Google Shape;322;p37"/>
          <p:cNvSpPr txBox="1"/>
          <p:nvPr>
            <p:ph idx="1" type="body"/>
          </p:nvPr>
        </p:nvSpPr>
        <p:spPr>
          <a:xfrm>
            <a:off x="311700" y="1583825"/>
            <a:ext cx="8520600" cy="3696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ja" sz="1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[数量の管理]</a:t>
            </a:r>
            <a:endParaRPr b="1" sz="1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1150" lvl="0" marL="457200" rtl="0" algn="l">
              <a:lnSpc>
                <a:spcPct val="5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AutoNum type="arabicPeriod"/>
            </a:pPr>
            <a:r>
              <a:rPr lang="ja" sz="1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[営業始めの個数] Lunchは18個、Dinnerは27個を基準とする。</a:t>
            </a:r>
            <a:endParaRPr sz="1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1150" lvl="0" marL="457200" rtl="0" algn="l">
              <a:lnSpc>
                <a:spcPct val="5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AutoNum type="arabicPeriod"/>
            </a:pPr>
            <a:r>
              <a:rPr lang="ja" sz="1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12個ルール：在庫が12個以下になったら、9個を新たに作る。</a:t>
            </a:r>
            <a:endParaRPr sz="1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b="1" sz="1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ja" sz="1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[仕上げ]</a:t>
            </a:r>
            <a:endParaRPr b="1" sz="1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1150" lvl="0" marL="457200" rtl="0" algn="l">
              <a:lnSpc>
                <a:spcPct val="5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AutoNum type="arabicPeriod"/>
            </a:pPr>
            <a:r>
              <a:rPr lang="ja" sz="1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左側のフライヤーで新しい唐揚げを調理し、右側のフライヤーで再加熱する（200度で1~2分）。</a:t>
            </a:r>
            <a:endParaRPr sz="1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lnSpc>
                <a:spcPct val="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ja" sz="1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[できあがりチェック項目]</a:t>
            </a:r>
            <a:endParaRPr sz="1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1150" lvl="1" marL="914400" rtl="0" algn="l">
              <a:lnSpc>
                <a:spcPct val="5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○"/>
            </a:pPr>
            <a:r>
              <a:rPr lang="ja" sz="1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見た目：</a:t>
            </a:r>
            <a:r>
              <a:rPr b="1" lang="ja" sz="1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茶色でカリカリ(重要！)</a:t>
            </a:r>
            <a:r>
              <a:rPr lang="ja" sz="1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(右上の写真を参照)</a:t>
            </a:r>
            <a:endParaRPr sz="1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914400" rtl="0" algn="l">
              <a:lnSpc>
                <a:spcPct val="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ja" sz="1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⇨NG：お肉の見た目が白い、白い粉がついている、べちょっとしている、肉肌が見えている</a:t>
            </a:r>
            <a:endParaRPr sz="1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11150" lvl="1" marL="914400" rtl="0" algn="l">
              <a:lnSpc>
                <a:spcPct val="5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Char char="○"/>
            </a:pPr>
            <a:r>
              <a:rPr b="1" lang="ja" sz="1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温度：あちあち(重要！)</a:t>
            </a:r>
            <a:endParaRPr b="1" sz="1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914400" rtl="0" algn="l">
              <a:lnSpc>
                <a:spcPct val="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ja" sz="1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⇨</a:t>
            </a:r>
            <a:r>
              <a:rPr lang="ja" sz="1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NG：ぬるい、温かい</a:t>
            </a:r>
            <a:endParaRPr sz="1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50000"/>
              </a:lnSpc>
              <a:spcBef>
                <a:spcPts val="1200"/>
              </a:spcBef>
              <a:spcAft>
                <a:spcPts val="200"/>
              </a:spcAft>
              <a:buNone/>
            </a:pPr>
            <a:r>
              <a:rPr lang="ja" sz="1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以上の手順に従って、品質の高い唐揚げを提供してください。</a:t>
            </a:r>
            <a:endParaRPr b="1" sz="1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3" name="Google Shape;323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43050" y="131850"/>
            <a:ext cx="3145925" cy="2552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6DB"/>
            </a:gs>
            <a:gs pos="100000">
              <a:srgbClr val="FAD15C"/>
            </a:gs>
          </a:gsLst>
          <a:lin ang="5400012" scaled="0"/>
        </a:gradFill>
      </p:bgPr>
    </p:bg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38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rgbClr val="434343"/>
                </a:solidFill>
              </a:rPr>
              <a:t>8</a:t>
            </a:r>
            <a:r>
              <a:rPr lang="ja">
                <a:solidFill>
                  <a:srgbClr val="434343"/>
                </a:solidFill>
              </a:rPr>
              <a:t>．</a:t>
            </a:r>
            <a:r>
              <a:rPr lang="ja">
                <a:solidFill>
                  <a:srgbClr val="434343"/>
                </a:solidFill>
              </a:rPr>
              <a:t>仕込み</a:t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29" name="Google Shape;329;p38"/>
          <p:cNvSpPr txBox="1"/>
          <p:nvPr>
            <p:ph idx="1" type="body"/>
          </p:nvPr>
        </p:nvSpPr>
        <p:spPr>
          <a:xfrm>
            <a:off x="311700" y="1344025"/>
            <a:ext cx="85206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lnSpc>
                <a:spcPct val="100000"/>
              </a:lnSpc>
              <a:spcBef>
                <a:spcPts val="1200"/>
              </a:spcBef>
              <a:spcAft>
                <a:spcPts val="1600"/>
              </a:spcAft>
              <a:buNone/>
            </a:pPr>
            <a:r>
              <a:t/>
            </a:r>
            <a:endParaRPr b="1" sz="1100"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6DB"/>
            </a:gs>
            <a:gs pos="100000">
              <a:srgbClr val="FAD15C"/>
            </a:gs>
          </a:gsLst>
          <a:lin ang="5400012" scaled="0"/>
        </a:gradFill>
      </p:bgPr>
    </p:bg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39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rgbClr val="434343"/>
                </a:solidFill>
              </a:rPr>
              <a:t>9</a:t>
            </a:r>
            <a:r>
              <a:rPr lang="ja">
                <a:solidFill>
                  <a:srgbClr val="434343"/>
                </a:solidFill>
              </a:rPr>
              <a:t>．</a:t>
            </a:r>
            <a:r>
              <a:rPr lang="ja">
                <a:solidFill>
                  <a:srgbClr val="434343"/>
                </a:solidFill>
              </a:rPr>
              <a:t>洗い物</a:t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35" name="Google Shape;335;p39"/>
          <p:cNvSpPr txBox="1"/>
          <p:nvPr>
            <p:ph idx="1" type="body"/>
          </p:nvPr>
        </p:nvSpPr>
        <p:spPr>
          <a:xfrm>
            <a:off x="311700" y="1344025"/>
            <a:ext cx="85206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>
                <a:solidFill>
                  <a:srgbClr val="434343"/>
                </a:solidFill>
              </a:rPr>
              <a:t>下洗い</a:t>
            </a:r>
            <a:endParaRPr sz="1100">
              <a:solidFill>
                <a:srgbClr val="434343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ja" sz="1100">
                <a:solidFill>
                  <a:srgbClr val="434343"/>
                </a:solidFill>
              </a:rPr>
              <a:t>奥から詰めていれる</a:t>
            </a:r>
            <a:endParaRPr sz="1100">
              <a:solidFill>
                <a:srgbClr val="434343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ja" sz="1100">
                <a:solidFill>
                  <a:srgbClr val="434343"/>
                </a:solidFill>
              </a:rPr>
              <a:t>隙間時間で営業中もまわす⇨ふく</a:t>
            </a:r>
            <a:endParaRPr sz="1100">
              <a:solidFill>
                <a:srgbClr val="434343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ja" sz="1100">
                <a:solidFill>
                  <a:srgbClr val="434343"/>
                </a:solidFill>
              </a:rPr>
              <a:t>全員がやる</a:t>
            </a:r>
            <a:endParaRPr sz="1100">
              <a:solidFill>
                <a:srgbClr val="434343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ja" sz="1100">
                <a:solidFill>
                  <a:srgbClr val="434343"/>
                </a:solidFill>
              </a:rPr>
              <a:t>水溜りを作らない</a:t>
            </a:r>
            <a:endParaRPr sz="1100">
              <a:solidFill>
                <a:srgbClr val="434343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sz="1100"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6DB"/>
            </a:gs>
            <a:gs pos="100000">
              <a:srgbClr val="FAD15C"/>
            </a:gs>
          </a:gsLst>
          <a:lin ang="5400012" scaled="0"/>
        </a:gradFill>
      </p:bgPr>
    </p:bg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40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rgbClr val="434343"/>
                </a:solidFill>
              </a:rPr>
              <a:t>基本配置(握り台)</a:t>
            </a:r>
            <a:endParaRPr>
              <a:solidFill>
                <a:srgbClr val="434343"/>
              </a:solidFill>
            </a:endParaRPr>
          </a:p>
        </p:txBody>
      </p:sp>
      <p:pic>
        <p:nvPicPr>
          <p:cNvPr id="341" name="Google Shape;341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6650" y="1124550"/>
            <a:ext cx="6056776" cy="3820974"/>
          </a:xfrm>
          <a:prstGeom prst="rect">
            <a:avLst/>
          </a:prstGeom>
          <a:noFill/>
          <a:ln>
            <a:noFill/>
          </a:ln>
        </p:spPr>
      </p:pic>
      <p:sp>
        <p:nvSpPr>
          <p:cNvPr id="342" name="Google Shape;342;p40"/>
          <p:cNvSpPr/>
          <p:nvPr/>
        </p:nvSpPr>
        <p:spPr>
          <a:xfrm>
            <a:off x="576225" y="1334575"/>
            <a:ext cx="1686900" cy="16434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450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肉</a:t>
            </a:r>
            <a:endParaRPr sz="4500">
              <a:solidFill>
                <a:srgbClr val="FF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43" name="Google Shape;343;p40"/>
          <p:cNvSpPr/>
          <p:nvPr/>
        </p:nvSpPr>
        <p:spPr>
          <a:xfrm>
            <a:off x="2341600" y="1334575"/>
            <a:ext cx="881100" cy="16434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450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魚</a:t>
            </a:r>
            <a:endParaRPr sz="4500">
              <a:solidFill>
                <a:srgbClr val="FF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44" name="Google Shape;344;p40"/>
          <p:cNvSpPr/>
          <p:nvPr/>
        </p:nvSpPr>
        <p:spPr>
          <a:xfrm>
            <a:off x="3222700" y="1334575"/>
            <a:ext cx="2007000" cy="16434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450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野菜</a:t>
            </a:r>
            <a:endParaRPr sz="4500">
              <a:solidFill>
                <a:srgbClr val="FF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45" name="Google Shape;345;p40"/>
          <p:cNvSpPr/>
          <p:nvPr/>
        </p:nvSpPr>
        <p:spPr>
          <a:xfrm>
            <a:off x="576225" y="3035700"/>
            <a:ext cx="1068900" cy="16434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70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レシート</a:t>
            </a:r>
            <a:endParaRPr sz="1700">
              <a:solidFill>
                <a:srgbClr val="FF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46" name="Google Shape;346;p40"/>
          <p:cNvSpPr/>
          <p:nvPr/>
        </p:nvSpPr>
        <p:spPr>
          <a:xfrm>
            <a:off x="6516700" y="1124550"/>
            <a:ext cx="2423400" cy="3821100"/>
          </a:xfrm>
          <a:prstGeom prst="rect">
            <a:avLst/>
          </a:prstGeom>
          <a:noFill/>
          <a:ln cap="flat" cmpd="sng" w="38100">
            <a:solidFill>
              <a:srgbClr val="4A86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>
                <a:latin typeface="Lato"/>
                <a:ea typeface="Lato"/>
                <a:cs typeface="Lato"/>
                <a:sym typeface="Lato"/>
              </a:rPr>
              <a:t>具材の場所を覚えて、握る時に見なくても握れるようにする。</a:t>
            </a:r>
            <a:endParaRPr sz="11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6DB"/>
            </a:gs>
            <a:gs pos="100000">
              <a:srgbClr val="FAD15C"/>
            </a:gs>
          </a:gsLst>
          <a:lin ang="5400012" scaled="0"/>
        </a:gradFill>
      </p:bgPr>
    </p:bg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41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rgbClr val="434343"/>
                </a:solidFill>
              </a:rPr>
              <a:t>基本配置(</a:t>
            </a:r>
            <a:r>
              <a:rPr lang="ja">
                <a:solidFill>
                  <a:srgbClr val="434343"/>
                </a:solidFill>
              </a:rPr>
              <a:t>副菜台</a:t>
            </a:r>
            <a:r>
              <a:rPr lang="ja">
                <a:solidFill>
                  <a:srgbClr val="434343"/>
                </a:solidFill>
              </a:rPr>
              <a:t>)</a:t>
            </a:r>
            <a:endParaRPr>
              <a:solidFill>
                <a:srgbClr val="434343"/>
              </a:solidFill>
            </a:endParaRPr>
          </a:p>
        </p:txBody>
      </p:sp>
      <p:pic>
        <p:nvPicPr>
          <p:cNvPr id="352" name="Google Shape;352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952" y="1168350"/>
            <a:ext cx="6282301" cy="3699450"/>
          </a:xfrm>
          <a:prstGeom prst="rect">
            <a:avLst/>
          </a:prstGeom>
          <a:noFill/>
          <a:ln>
            <a:noFill/>
          </a:ln>
        </p:spPr>
      </p:pic>
      <p:sp>
        <p:nvSpPr>
          <p:cNvPr id="353" name="Google Shape;353;p41"/>
          <p:cNvSpPr/>
          <p:nvPr/>
        </p:nvSpPr>
        <p:spPr>
          <a:xfrm>
            <a:off x="311700" y="2200200"/>
            <a:ext cx="1562400" cy="25539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70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仕込み</a:t>
            </a:r>
            <a:endParaRPr sz="1700">
              <a:solidFill>
                <a:srgbClr val="FF0000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70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配達のパッキング</a:t>
            </a:r>
            <a:endParaRPr sz="1700">
              <a:solidFill>
                <a:srgbClr val="FF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54" name="Google Shape;354;p41"/>
          <p:cNvSpPr/>
          <p:nvPr/>
        </p:nvSpPr>
        <p:spPr>
          <a:xfrm>
            <a:off x="5389150" y="1286700"/>
            <a:ext cx="1010100" cy="34674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70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副菜のつめ</a:t>
            </a:r>
            <a:endParaRPr sz="1700">
              <a:solidFill>
                <a:srgbClr val="FF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55" name="Google Shape;355;p41"/>
          <p:cNvSpPr/>
          <p:nvPr/>
        </p:nvSpPr>
        <p:spPr>
          <a:xfrm>
            <a:off x="6516700" y="1124550"/>
            <a:ext cx="2423400" cy="3821100"/>
          </a:xfrm>
          <a:prstGeom prst="rect">
            <a:avLst/>
          </a:prstGeom>
          <a:noFill/>
          <a:ln cap="flat" cmpd="sng" w="38100">
            <a:solidFill>
              <a:srgbClr val="4A86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>
                <a:latin typeface="Lato"/>
                <a:ea typeface="Lato"/>
                <a:cs typeface="Lato"/>
                <a:sym typeface="Lato"/>
              </a:rPr>
              <a:t>握り手も副菜のつめに参加しやすいように、</a:t>
            </a:r>
            <a:endParaRPr sz="11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100">
                <a:latin typeface="Lato"/>
                <a:ea typeface="Lato"/>
                <a:cs typeface="Lato"/>
                <a:sym typeface="Lato"/>
              </a:rPr>
              <a:t>たくあんと枝豆は右側に置く。</a:t>
            </a:r>
            <a:endParaRPr sz="11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56" name="Google Shape;356;p41"/>
          <p:cNvSpPr/>
          <p:nvPr/>
        </p:nvSpPr>
        <p:spPr>
          <a:xfrm>
            <a:off x="4438650" y="2247550"/>
            <a:ext cx="950400" cy="812400"/>
          </a:xfrm>
          <a:prstGeom prst="rect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70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シール</a:t>
            </a:r>
            <a:endParaRPr sz="1700">
              <a:solidFill>
                <a:srgbClr val="FF0000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6DB"/>
            </a:gs>
            <a:gs pos="100000">
              <a:srgbClr val="FAD15C"/>
            </a:gs>
          </a:gsLst>
          <a:lin ang="5400012" scaled="0"/>
        </a:gradFill>
      </p:bgPr>
    </p:bg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4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rgbClr val="434343"/>
                </a:solidFill>
              </a:rPr>
              <a:t>目次</a:t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112" name="Google Shape;112;p24"/>
          <p:cNvSpPr txBox="1"/>
          <p:nvPr>
            <p:ph idx="1" type="body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b="1" sz="1300"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6DB"/>
            </a:gs>
            <a:gs pos="100000">
              <a:srgbClr val="FAD15C"/>
            </a:gs>
          </a:gsLst>
          <a:lin ang="5400012" scaled="0"/>
        </a:gradFill>
      </p:bgPr>
    </p:bg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42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rgbClr val="434343"/>
                </a:solidFill>
              </a:rPr>
              <a:t>Tokyo Gohan 用語集</a:t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362" name="Google Shape;362;p42"/>
          <p:cNvSpPr txBox="1"/>
          <p:nvPr>
            <p:ph idx="1" type="body"/>
          </p:nvPr>
        </p:nvSpPr>
        <p:spPr>
          <a:xfrm>
            <a:off x="311700" y="1344025"/>
            <a:ext cx="85206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100">
                <a:solidFill>
                  <a:srgbClr val="434343"/>
                </a:solidFill>
              </a:rPr>
              <a:t>あちあち：お客様ができたてを感じられる食べ物の温度のこと</a:t>
            </a:r>
            <a:endParaRPr b="1" sz="1100">
              <a:solidFill>
                <a:srgbClr val="434343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lang="ja" sz="1100">
                <a:solidFill>
                  <a:srgbClr val="434343"/>
                </a:solidFill>
              </a:rPr>
              <a:t>提供第一主義：お客様の提供の速度を速めるタスクを優先的にやること</a:t>
            </a:r>
            <a:endParaRPr b="1" sz="1100">
              <a:solidFill>
                <a:srgbClr val="434343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b="1" lang="ja" sz="1100">
                <a:solidFill>
                  <a:srgbClr val="434343"/>
                </a:solidFill>
              </a:rPr>
              <a:t>アイス：冷凍ご飯</a:t>
            </a:r>
            <a:endParaRPr b="1" sz="1100">
              <a:solidFill>
                <a:srgbClr val="434343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rgbClr val="434343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b="1" sz="1100"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6DB"/>
            </a:gs>
            <a:gs pos="100000">
              <a:srgbClr val="FAD15C"/>
            </a:gs>
          </a:gsLst>
          <a:lin ang="5400012" scaled="0"/>
        </a:gra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5"/>
          <p:cNvSpPr/>
          <p:nvPr/>
        </p:nvSpPr>
        <p:spPr>
          <a:xfrm>
            <a:off x="-125" y="5045700"/>
            <a:ext cx="9144000" cy="9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8" name="Google Shape;118;p25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t" bIns="90475" lIns="90475" spcFirstLastPara="1" rIns="90475" wrap="square" tIns="904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ja" sz="2960">
                <a:solidFill>
                  <a:srgbClr val="434343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ミッション・ビジョン・バリュー</a:t>
            </a:r>
            <a:endParaRPr b="1" i="0" sz="2960">
              <a:solidFill>
                <a:srgbClr val="434343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grpSp>
        <p:nvGrpSpPr>
          <p:cNvPr id="119" name="Google Shape;119;p25"/>
          <p:cNvGrpSpPr/>
          <p:nvPr/>
        </p:nvGrpSpPr>
        <p:grpSpPr>
          <a:xfrm>
            <a:off x="476250" y="1333500"/>
            <a:ext cx="2571900" cy="3048000"/>
            <a:chOff x="476250" y="1333500"/>
            <a:chExt cx="2571900" cy="3048000"/>
          </a:xfrm>
        </p:grpSpPr>
        <p:sp>
          <p:nvSpPr>
            <p:cNvPr id="120" name="Google Shape;120;p25"/>
            <p:cNvSpPr/>
            <p:nvPr/>
          </p:nvSpPr>
          <p:spPr>
            <a:xfrm>
              <a:off x="476250" y="1333500"/>
              <a:ext cx="2571900" cy="3048000"/>
            </a:xfrm>
            <a:prstGeom prst="roundRect">
              <a:avLst>
                <a:gd fmla="val 4444" name="adj"/>
              </a:avLst>
            </a:prstGeom>
            <a:solidFill>
              <a:srgbClr val="FFFFFF">
                <a:alpha val="90000"/>
              </a:srgbClr>
            </a:solidFill>
            <a:ln cap="flat" cmpd="sng" w="9525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" name="Google Shape;121;p25"/>
            <p:cNvSpPr txBox="1"/>
            <p:nvPr/>
          </p:nvSpPr>
          <p:spPr>
            <a:xfrm>
              <a:off x="619125" y="1476375"/>
              <a:ext cx="2286000" cy="276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ja" sz="1800">
                  <a:solidFill>
                    <a:srgbClr val="434343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MISSION</a:t>
              </a:r>
              <a:endParaRPr b="1" sz="1800">
                <a:solidFill>
                  <a:srgbClr val="434343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  <a:p>
              <a:pPr indent="0" lvl="0" marL="0" rtl="0" algn="ctr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lang="ja" sz="3600">
                  <a:solidFill>
                    <a:srgbClr val="F8E71C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groups</a:t>
              </a:r>
              <a:endParaRPr sz="3600">
                <a:solidFill>
                  <a:srgbClr val="F8E71C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  <a:p>
              <a:pPr indent="0" lvl="0" marL="0" rtl="0" algn="ctr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b="1" lang="ja" sz="14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ミッション</a:t>
              </a:r>
              <a:endParaRPr b="1" sz="14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b="0" lang="ja" sz="11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1つ1つに心を込めた日本食を通して、世界を沸かせる</a:t>
              </a:r>
              <a:endParaRPr b="0" sz="11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22" name="Google Shape;122;p25"/>
          <p:cNvGrpSpPr/>
          <p:nvPr/>
        </p:nvGrpSpPr>
        <p:grpSpPr>
          <a:xfrm>
            <a:off x="3286125" y="1333500"/>
            <a:ext cx="2571900" cy="3048000"/>
            <a:chOff x="3286125" y="1333500"/>
            <a:chExt cx="2571900" cy="3048000"/>
          </a:xfrm>
        </p:grpSpPr>
        <p:sp>
          <p:nvSpPr>
            <p:cNvPr id="123" name="Google Shape;123;p25"/>
            <p:cNvSpPr/>
            <p:nvPr/>
          </p:nvSpPr>
          <p:spPr>
            <a:xfrm>
              <a:off x="3286125" y="1333500"/>
              <a:ext cx="2571900" cy="3048000"/>
            </a:xfrm>
            <a:prstGeom prst="roundRect">
              <a:avLst>
                <a:gd fmla="val 4444" name="adj"/>
              </a:avLst>
            </a:prstGeom>
            <a:solidFill>
              <a:srgbClr val="FFFFFF">
                <a:alpha val="90000"/>
              </a:srgbClr>
            </a:solidFill>
            <a:ln cap="flat" cmpd="sng" w="9525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" name="Google Shape;124;p25"/>
            <p:cNvSpPr txBox="1"/>
            <p:nvPr/>
          </p:nvSpPr>
          <p:spPr>
            <a:xfrm>
              <a:off x="3429000" y="1476375"/>
              <a:ext cx="2286000" cy="276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ja" sz="1800">
                  <a:solidFill>
                    <a:srgbClr val="434343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VISION</a:t>
              </a:r>
              <a:endParaRPr b="1" sz="1800">
                <a:solidFill>
                  <a:srgbClr val="434343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  <a:p>
              <a:pPr indent="0" lvl="0" marL="0" rtl="0" algn="ctr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lang="ja" sz="3600">
                  <a:solidFill>
                    <a:srgbClr val="F8E71C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language</a:t>
              </a:r>
              <a:endParaRPr sz="3600">
                <a:solidFill>
                  <a:srgbClr val="F8E71C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  <a:p>
              <a:pPr indent="0" lvl="0" marL="0" rtl="0" algn="ctr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b="1" lang="ja" sz="14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ビジョン</a:t>
              </a:r>
              <a:endParaRPr b="1" sz="14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b="0" lang="ja" sz="11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クオリティにこだわった日本食を届け、世界における日本食の新しいスタンダードを確立する</a:t>
              </a:r>
              <a:endParaRPr b="0" sz="11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25" name="Google Shape;125;p25"/>
          <p:cNvGrpSpPr/>
          <p:nvPr/>
        </p:nvGrpSpPr>
        <p:grpSpPr>
          <a:xfrm>
            <a:off x="6096000" y="1333500"/>
            <a:ext cx="2571900" cy="3048000"/>
            <a:chOff x="6096000" y="1333500"/>
            <a:chExt cx="2571900" cy="3048000"/>
          </a:xfrm>
        </p:grpSpPr>
        <p:sp>
          <p:nvSpPr>
            <p:cNvPr id="126" name="Google Shape;126;p25"/>
            <p:cNvSpPr/>
            <p:nvPr/>
          </p:nvSpPr>
          <p:spPr>
            <a:xfrm>
              <a:off x="6096000" y="1333500"/>
              <a:ext cx="2571900" cy="3048000"/>
            </a:xfrm>
            <a:prstGeom prst="roundRect">
              <a:avLst>
                <a:gd fmla="val 4444" name="adj"/>
              </a:avLst>
            </a:prstGeom>
            <a:solidFill>
              <a:srgbClr val="FFFFFF">
                <a:alpha val="90000"/>
              </a:srgbClr>
            </a:solidFill>
            <a:ln cap="flat" cmpd="sng" w="9525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" name="Google Shape;127;p25"/>
            <p:cNvSpPr txBox="1"/>
            <p:nvPr/>
          </p:nvSpPr>
          <p:spPr>
            <a:xfrm>
              <a:off x="6238875" y="1476375"/>
              <a:ext cx="2286000" cy="2762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ja" sz="1800">
                  <a:solidFill>
                    <a:srgbClr val="434343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VALUE</a:t>
              </a:r>
              <a:endParaRPr b="1" sz="1800">
                <a:solidFill>
                  <a:srgbClr val="434343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  <a:p>
              <a:pPr indent="0" lvl="0" marL="0" rtl="0" algn="ctr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lang="ja" sz="3600">
                  <a:solidFill>
                    <a:srgbClr val="F8E71C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auto_awesome</a:t>
              </a:r>
              <a:endParaRPr sz="3600">
                <a:solidFill>
                  <a:srgbClr val="F8E71C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  <a:p>
              <a:pPr indent="0" lvl="0" marL="0" rtl="0" algn="ctr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b="1" lang="ja" sz="14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バリュー</a:t>
              </a:r>
              <a:endParaRPr b="1" sz="14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b="0" lang="ja" sz="11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夢、本気の姿勢、仲間の絆</a:t>
              </a:r>
              <a:endParaRPr b="0" sz="11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6DB"/>
            </a:gs>
            <a:gs pos="100000">
              <a:srgbClr val="FAD15C"/>
            </a:gs>
          </a:gsLst>
          <a:lin ang="5400012" scaled="0"/>
        </a:gradFill>
      </p:bgPr>
    </p:bg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6"/>
          <p:cNvSpPr/>
          <p:nvPr/>
        </p:nvSpPr>
        <p:spPr>
          <a:xfrm>
            <a:off x="-125" y="5045700"/>
            <a:ext cx="9144000" cy="9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33" name="Google Shape;133;p26"/>
          <p:cNvCxnSpPr/>
          <p:nvPr/>
        </p:nvCxnSpPr>
        <p:spPr>
          <a:xfrm>
            <a:off x="419425" y="1154195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4" name="Google Shape;134;p26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rgbClr val="434343"/>
                </a:solidFill>
              </a:rPr>
              <a:t>2. Tokyo Gohan Brand</a:t>
            </a:r>
            <a:endParaRPr>
              <a:solidFill>
                <a:srgbClr val="434343"/>
              </a:solidFill>
            </a:endParaRPr>
          </a:p>
        </p:txBody>
      </p:sp>
      <p:grpSp>
        <p:nvGrpSpPr>
          <p:cNvPr id="135" name="Google Shape;135;p26"/>
          <p:cNvGrpSpPr/>
          <p:nvPr/>
        </p:nvGrpSpPr>
        <p:grpSpPr>
          <a:xfrm>
            <a:off x="381000" y="1333500"/>
            <a:ext cx="8382000" cy="3238500"/>
            <a:chOff x="381000" y="1333500"/>
            <a:chExt cx="8382000" cy="3238500"/>
          </a:xfrm>
        </p:grpSpPr>
        <p:sp>
          <p:nvSpPr>
            <p:cNvPr id="136" name="Google Shape;136;p26"/>
            <p:cNvSpPr/>
            <p:nvPr/>
          </p:nvSpPr>
          <p:spPr>
            <a:xfrm>
              <a:off x="381000" y="1333500"/>
              <a:ext cx="4000500" cy="3238500"/>
            </a:xfrm>
            <a:prstGeom prst="roundRect">
              <a:avLst>
                <a:gd fmla="val 3529" name="adj"/>
              </a:avLst>
            </a:prstGeom>
            <a:solidFill>
              <a:srgbClr val="FFFFFF">
                <a:alpha val="90000"/>
              </a:srgbClr>
            </a:solidFill>
            <a:ln cap="flat" cmpd="sng" w="9525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" name="Google Shape;137;p26"/>
            <p:cNvSpPr txBox="1"/>
            <p:nvPr/>
          </p:nvSpPr>
          <p:spPr>
            <a:xfrm>
              <a:off x="571500" y="1524000"/>
              <a:ext cx="3619500" cy="2857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ja" sz="1800">
                  <a:solidFill>
                    <a:srgbClr val="434343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[お店 / SHOP]</a:t>
              </a:r>
              <a:endParaRPr b="1" sz="1800">
                <a:solidFill>
                  <a:srgbClr val="434343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  <a:p>
              <a:pPr indent="0" lvl="0" marL="0" rtl="0" algn="ctr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lang="ja" sz="3600">
                  <a:solidFill>
                    <a:srgbClr val="F8E71C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storefront</a:t>
              </a:r>
              <a:endParaRPr sz="3600">
                <a:solidFill>
                  <a:srgbClr val="F8E71C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  <a:p>
              <a:pPr indent="-311150" lvl="0" marL="457200" rtl="0" algn="l">
                <a:spcBef>
                  <a:spcPts val="1500"/>
                </a:spcBef>
                <a:spcAft>
                  <a:spcPts val="0"/>
                </a:spcAft>
                <a:buClr>
                  <a:srgbClr val="434343"/>
                </a:buClr>
                <a:buSzPts val="1300"/>
                <a:buFont typeface="Lato"/>
                <a:buChar char="●"/>
              </a:pPr>
              <a:r>
                <a:rPr b="1" lang="ja" sz="14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日本食のスタンダード</a:t>
              </a:r>
              <a:endParaRPr b="1" sz="14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-311150" lvl="0" marL="457200" rtl="0" algn="l">
                <a:spcBef>
                  <a:spcPts val="900"/>
                </a:spcBef>
                <a:spcAft>
                  <a:spcPts val="0"/>
                </a:spcAft>
                <a:buClr>
                  <a:srgbClr val="434343"/>
                </a:buClr>
                <a:buSzPts val="1300"/>
                <a:buFont typeface="Lato"/>
                <a:buChar char="●"/>
              </a:pPr>
              <a:r>
                <a:rPr lang="ja" sz="13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居心地が良い空間提供</a:t>
              </a:r>
              <a:endParaRPr sz="13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-311150" lvl="0" marL="457200" rtl="0" algn="l">
                <a:spcBef>
                  <a:spcPts val="900"/>
                </a:spcBef>
                <a:spcAft>
                  <a:spcPts val="0"/>
                </a:spcAft>
                <a:buClr>
                  <a:srgbClr val="434343"/>
                </a:buClr>
                <a:buSzPts val="1300"/>
                <a:buFont typeface="Lato"/>
                <a:buChar char="●"/>
              </a:pPr>
              <a:r>
                <a:rPr lang="ja" sz="13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いけてる：</a:t>
              </a:r>
              <a:r>
                <a:rPr lang="ja" sz="1100">
                  <a:solidFill>
                    <a:srgbClr val="666666"/>
                  </a:solidFill>
                  <a:latin typeface="Lato"/>
                  <a:ea typeface="Lato"/>
                  <a:cs typeface="Lato"/>
                  <a:sym typeface="Lato"/>
                </a:rPr>
                <a:t>見栄えがよい、接客が良い、自信にあふれている</a:t>
              </a:r>
              <a:endParaRPr sz="13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38" name="Google Shape;138;p26"/>
            <p:cNvSpPr/>
            <p:nvPr/>
          </p:nvSpPr>
          <p:spPr>
            <a:xfrm>
              <a:off x="4762500" y="1333500"/>
              <a:ext cx="4000500" cy="3238500"/>
            </a:xfrm>
            <a:prstGeom prst="roundRect">
              <a:avLst>
                <a:gd fmla="val 3529" name="adj"/>
              </a:avLst>
            </a:prstGeom>
            <a:solidFill>
              <a:srgbClr val="FFFFFF">
                <a:alpha val="90000"/>
              </a:srgbClr>
            </a:solidFill>
            <a:ln cap="flat" cmpd="sng" w="9525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26"/>
            <p:cNvSpPr txBox="1"/>
            <p:nvPr/>
          </p:nvSpPr>
          <p:spPr>
            <a:xfrm>
              <a:off x="4953000" y="1524000"/>
              <a:ext cx="3619500" cy="28575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ja" sz="1800">
                  <a:solidFill>
                    <a:srgbClr val="434343"/>
                  </a:solidFill>
                  <a:latin typeface="Playfair Display"/>
                  <a:ea typeface="Playfair Display"/>
                  <a:cs typeface="Playfair Display"/>
                  <a:sym typeface="Playfair Display"/>
                </a:rPr>
                <a:t>[人 / PEOPLE]</a:t>
              </a:r>
              <a:endParaRPr b="1" sz="1800">
                <a:solidFill>
                  <a:srgbClr val="434343"/>
                </a:solidFill>
                <a:latin typeface="Playfair Display"/>
                <a:ea typeface="Playfair Display"/>
                <a:cs typeface="Playfair Display"/>
                <a:sym typeface="Playfair Display"/>
              </a:endParaRPr>
            </a:p>
            <a:p>
              <a:pPr indent="0" lvl="0" marL="0" rtl="0" algn="ctr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lang="ja" sz="3600">
                  <a:solidFill>
                    <a:srgbClr val="F8E71C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groups</a:t>
              </a:r>
              <a:endParaRPr sz="3600">
                <a:solidFill>
                  <a:srgbClr val="F8E71C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  <a:p>
              <a:pPr indent="-311150" lvl="0" marL="457200" rtl="0" algn="l">
                <a:spcBef>
                  <a:spcPts val="1500"/>
                </a:spcBef>
                <a:spcAft>
                  <a:spcPts val="0"/>
                </a:spcAft>
                <a:buClr>
                  <a:srgbClr val="434343"/>
                </a:buClr>
                <a:buSzPts val="1300"/>
                <a:buFont typeface="Lato"/>
                <a:buChar char="●"/>
              </a:pPr>
              <a:r>
                <a:rPr b="1" lang="ja" sz="14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情熱的なメンバー</a:t>
              </a:r>
              <a:endParaRPr b="1" sz="14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-311150" lvl="0" marL="457200" rtl="0" algn="l">
                <a:spcBef>
                  <a:spcPts val="900"/>
                </a:spcBef>
                <a:spcAft>
                  <a:spcPts val="0"/>
                </a:spcAft>
                <a:buClr>
                  <a:srgbClr val="434343"/>
                </a:buClr>
                <a:buSzPts val="1300"/>
                <a:buFont typeface="Lato"/>
                <a:buChar char="●"/>
              </a:pPr>
              <a:r>
                <a:rPr lang="ja" sz="13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上品で礼儀正しい立ち振る舞い</a:t>
              </a:r>
              <a:endParaRPr sz="13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t/>
              </a:r>
              <a:endParaRPr sz="13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7"/>
          <p:cNvSpPr/>
          <p:nvPr/>
        </p:nvSpPr>
        <p:spPr>
          <a:xfrm>
            <a:off x="-125" y="5045700"/>
            <a:ext cx="9144000" cy="9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45" name="Google Shape;145;p27"/>
          <p:cNvCxnSpPr/>
          <p:nvPr/>
        </p:nvCxnSpPr>
        <p:spPr>
          <a:xfrm>
            <a:off x="419425" y="1154195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6" name="Google Shape;146;p27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rgbClr val="434343"/>
                </a:solidFill>
              </a:rPr>
              <a:t>目的と原則</a:t>
            </a:r>
            <a:endParaRPr>
              <a:solidFill>
                <a:srgbClr val="434343"/>
              </a:solidFill>
            </a:endParaRPr>
          </a:p>
        </p:txBody>
      </p:sp>
      <p:grpSp>
        <p:nvGrpSpPr>
          <p:cNvPr id="147" name="Google Shape;147;p27"/>
          <p:cNvGrpSpPr/>
          <p:nvPr/>
        </p:nvGrpSpPr>
        <p:grpSpPr>
          <a:xfrm>
            <a:off x="311696" y="1190625"/>
            <a:ext cx="8520600" cy="1143000"/>
            <a:chOff x="311696" y="1190625"/>
            <a:chExt cx="8520600" cy="1143000"/>
          </a:xfrm>
        </p:grpSpPr>
        <p:sp>
          <p:nvSpPr>
            <p:cNvPr id="148" name="Google Shape;148;p27"/>
            <p:cNvSpPr/>
            <p:nvPr/>
          </p:nvSpPr>
          <p:spPr>
            <a:xfrm>
              <a:off x="311696" y="1190625"/>
              <a:ext cx="8520600" cy="1143000"/>
            </a:xfrm>
            <a:prstGeom prst="roundRect">
              <a:avLst>
                <a:gd fmla="val 8333" name="adj"/>
              </a:avLst>
            </a:prstGeom>
            <a:solidFill>
              <a:srgbClr val="FFFFFF"/>
            </a:solidFill>
            <a:ln cap="flat" cmpd="sng" w="9525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p27"/>
            <p:cNvSpPr txBox="1"/>
            <p:nvPr/>
          </p:nvSpPr>
          <p:spPr>
            <a:xfrm>
              <a:off x="311696" y="1190625"/>
              <a:ext cx="8520600" cy="114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0" lIns="190500" spcFirstLastPara="1" rIns="190500" wrap="square" tIns="1905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ja" sz="14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目的 / PURPOSE</a:t>
              </a:r>
              <a:endParaRPr b="1" sz="14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600"/>
                </a:spcBef>
                <a:spcAft>
                  <a:spcPts val="0"/>
                </a:spcAft>
                <a:buNone/>
              </a:pPr>
              <a:r>
                <a:rPr b="1" lang="ja" sz="1200">
                  <a:solidFill>
                    <a:srgbClr val="E11D48"/>
                  </a:solidFill>
                  <a:latin typeface="Lato"/>
                  <a:ea typeface="Lato"/>
                  <a:cs typeface="Lato"/>
                  <a:sym typeface="Lato"/>
                </a:rPr>
                <a:t>「提供スピード × クオリティ」</a:t>
              </a:r>
              <a:r>
                <a:rPr b="0" lang="ja" sz="12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を最大化するための行動指針を明文化することで、メンバー各々が取るべきアクションをスムーズに遂行し、結果として</a:t>
              </a:r>
              <a:r>
                <a:rPr b="1" lang="ja" sz="1200" u="sng">
                  <a:solidFill>
                    <a:srgbClr val="E11D48"/>
                  </a:solidFill>
                  <a:latin typeface="Lato"/>
                  <a:ea typeface="Lato"/>
                  <a:cs typeface="Lato"/>
                  <a:sym typeface="Lato"/>
                </a:rPr>
                <a:t>お客様満足度を最大化</a:t>
              </a:r>
              <a:r>
                <a:rPr b="0" lang="ja" sz="12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します。</a:t>
              </a:r>
              <a:endParaRPr b="0" sz="12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50" name="Google Shape;150;p27"/>
          <p:cNvGrpSpPr/>
          <p:nvPr/>
        </p:nvGrpSpPr>
        <p:grpSpPr>
          <a:xfrm>
            <a:off x="311696" y="2476500"/>
            <a:ext cx="4162500" cy="2190900"/>
            <a:chOff x="311696" y="2476500"/>
            <a:chExt cx="4162500" cy="2190900"/>
          </a:xfrm>
        </p:grpSpPr>
        <p:sp>
          <p:nvSpPr>
            <p:cNvPr id="151" name="Google Shape;151;p27"/>
            <p:cNvSpPr/>
            <p:nvPr/>
          </p:nvSpPr>
          <p:spPr>
            <a:xfrm>
              <a:off x="311696" y="2476500"/>
              <a:ext cx="4162500" cy="2190900"/>
            </a:xfrm>
            <a:prstGeom prst="roundRect">
              <a:avLst>
                <a:gd fmla="val 4347" name="adj"/>
              </a:avLst>
            </a:prstGeom>
            <a:solidFill>
              <a:srgbClr val="FFFFFF"/>
            </a:solidFill>
            <a:ln cap="flat" cmpd="sng" w="9525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" name="Google Shape;152;p27"/>
            <p:cNvSpPr txBox="1"/>
            <p:nvPr/>
          </p:nvSpPr>
          <p:spPr>
            <a:xfrm>
              <a:off x="311696" y="2476500"/>
              <a:ext cx="4162500" cy="219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190500" lIns="190500" spcFirstLastPara="1" rIns="190500" wrap="square" tIns="1905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ja" sz="14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原則 / PRINCIPLES</a:t>
              </a:r>
              <a:endParaRPr b="1" sz="14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1" lang="ja" sz="1100">
                  <a:solidFill>
                    <a:srgbClr val="01AFD1"/>
                  </a:solidFill>
                  <a:latin typeface="Lato"/>
                  <a:ea typeface="Lato"/>
                  <a:cs typeface="Lato"/>
                  <a:sym typeface="Lato"/>
                </a:rPr>
                <a:t>提供スピード：15分ルール</a:t>
              </a:r>
              <a:endParaRPr b="1" sz="1100">
                <a:solidFill>
                  <a:srgbClr val="01AFD1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ja" sz="10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注文から</a:t>
              </a:r>
              <a:r>
                <a:rPr b="1" lang="ja" sz="10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15分以内</a:t>
              </a:r>
              <a:r>
                <a:rPr lang="ja" sz="10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に食事を提供。(飲み物は5分以内)</a:t>
              </a:r>
              <a:endParaRPr sz="10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1" lang="ja" sz="1100">
                  <a:solidFill>
                    <a:srgbClr val="01AFD1"/>
                  </a:solidFill>
                  <a:latin typeface="Lato"/>
                  <a:ea typeface="Lato"/>
                  <a:cs typeface="Lato"/>
                  <a:sym typeface="Lato"/>
                </a:rPr>
                <a:t>クオリティ：1分ルール</a:t>
              </a:r>
              <a:endParaRPr b="1" sz="1100">
                <a:solidFill>
                  <a:srgbClr val="01AFD1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300"/>
                </a:spcBef>
                <a:spcAft>
                  <a:spcPts val="0"/>
                </a:spcAft>
                <a:buNone/>
              </a:pPr>
              <a:r>
                <a:rPr lang="ja" sz="10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おにぎり・からあげ・汁物を</a:t>
              </a:r>
              <a:r>
                <a:rPr b="1" lang="ja" sz="1000">
                  <a:solidFill>
                    <a:srgbClr val="E11D48"/>
                  </a:solidFill>
                  <a:latin typeface="Lato"/>
                  <a:ea typeface="Lato"/>
                  <a:cs typeface="Lato"/>
                  <a:sym typeface="Lato"/>
                </a:rPr>
                <a:t>「あちあち」</a:t>
              </a:r>
              <a:r>
                <a:rPr lang="ja" sz="10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で届けるため、盛付から</a:t>
              </a:r>
              <a:r>
                <a:rPr b="1" lang="ja" sz="10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1分以内</a:t>
              </a:r>
              <a:r>
                <a:rPr lang="ja" sz="10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に提供。</a:t>
              </a:r>
              <a:endParaRPr sz="10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53" name="Google Shape;153;p27"/>
          <p:cNvGrpSpPr/>
          <p:nvPr/>
        </p:nvGrpSpPr>
        <p:grpSpPr>
          <a:xfrm>
            <a:off x="4669869" y="2476500"/>
            <a:ext cx="4162500" cy="2190900"/>
            <a:chOff x="4669869" y="2476500"/>
            <a:chExt cx="4162500" cy="2190900"/>
          </a:xfrm>
        </p:grpSpPr>
        <p:sp>
          <p:nvSpPr>
            <p:cNvPr id="154" name="Google Shape;154;p27"/>
            <p:cNvSpPr/>
            <p:nvPr/>
          </p:nvSpPr>
          <p:spPr>
            <a:xfrm>
              <a:off x="4669869" y="2476500"/>
              <a:ext cx="4162500" cy="2190900"/>
            </a:xfrm>
            <a:prstGeom prst="roundRect">
              <a:avLst>
                <a:gd fmla="val 4347" name="adj"/>
              </a:avLst>
            </a:prstGeom>
            <a:solidFill>
              <a:srgbClr val="FFFFFF"/>
            </a:solidFill>
            <a:ln cap="flat" cmpd="sng" w="9525">
              <a:solidFill>
                <a:srgbClr val="434343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27"/>
            <p:cNvSpPr txBox="1"/>
            <p:nvPr/>
          </p:nvSpPr>
          <p:spPr>
            <a:xfrm>
              <a:off x="4669869" y="2476500"/>
              <a:ext cx="4162500" cy="2190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190500" lIns="190500" spcFirstLastPara="1" rIns="190500" wrap="square" tIns="1905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3600">
                  <a:solidFill>
                    <a:srgbClr val="F8E71C"/>
                  </a:solidFill>
                  <a:latin typeface="Material Icons"/>
                  <a:ea typeface="Material Icons"/>
                  <a:cs typeface="Material Icons"/>
                  <a:sym typeface="Material Icons"/>
                </a:rPr>
                <a:t>priority_high</a:t>
              </a:r>
              <a:endParaRPr sz="3600">
                <a:solidFill>
                  <a:srgbClr val="F8E71C"/>
                </a:solidFill>
                <a:latin typeface="Material Icons"/>
                <a:ea typeface="Material Icons"/>
                <a:cs typeface="Material Icons"/>
                <a:sym typeface="Material Icons"/>
              </a:endParaRPr>
            </a:p>
            <a:p>
              <a:pPr indent="0" lvl="0" marL="0" rtl="0" algn="ctr">
                <a:spcBef>
                  <a:spcPts val="1125"/>
                </a:spcBef>
                <a:spcAft>
                  <a:spcPts val="0"/>
                </a:spcAft>
                <a:buNone/>
              </a:pPr>
              <a:r>
                <a:rPr b="1" lang="ja" sz="14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最優先事項</a:t>
              </a:r>
              <a:endParaRPr b="1" sz="14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lang="ja" sz="11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マルチタスク進行時は、上記のスピードとクオリティのルールを満たすための作業を</a:t>
              </a:r>
              <a:r>
                <a:rPr b="1" lang="ja" sz="1100">
                  <a:solidFill>
                    <a:srgbClr val="E11D48"/>
                  </a:solidFill>
                  <a:latin typeface="Lato"/>
                  <a:ea typeface="Lato"/>
                  <a:cs typeface="Lato"/>
                  <a:sym typeface="Lato"/>
                </a:rPr>
                <a:t>最優先</a:t>
              </a:r>
              <a:r>
                <a:rPr lang="ja" sz="11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とします。</a:t>
              </a:r>
              <a:endParaRPr sz="11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28"/>
          <p:cNvSpPr/>
          <p:nvPr/>
        </p:nvSpPr>
        <p:spPr>
          <a:xfrm>
            <a:off x="0" y="5048250"/>
            <a:ext cx="9144000" cy="95400"/>
          </a:xfrm>
          <a:prstGeom prst="rect">
            <a:avLst/>
          </a:prstGeom>
          <a:solidFill>
            <a:srgbClr val="F8E71C"/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28"/>
          <p:cNvSpPr/>
          <p:nvPr/>
        </p:nvSpPr>
        <p:spPr>
          <a:xfrm>
            <a:off x="0" y="0"/>
            <a:ext cx="9144000" cy="952500"/>
          </a:xfrm>
          <a:prstGeom prst="rect">
            <a:avLst/>
          </a:prstGeom>
          <a:solidFill>
            <a:srgbClr val="F8E71C">
              <a:alpha val="1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28"/>
          <p:cNvSpPr txBox="1"/>
          <p:nvPr>
            <p:ph idx="4294967295" type="title"/>
          </p:nvPr>
        </p:nvSpPr>
        <p:spPr>
          <a:xfrm>
            <a:off x="387900" y="285750"/>
            <a:ext cx="8368200" cy="6861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95250" lIns="95250" spcFirstLastPara="1" rIns="95250" wrap="square" tIns="952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3200">
                <a:solidFill>
                  <a:srgbClr val="434343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キッチンにおける3つのポジション</a:t>
            </a:r>
            <a:endParaRPr b="1" sz="3200">
              <a:solidFill>
                <a:srgbClr val="434343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sp>
        <p:nvSpPr>
          <p:cNvPr id="163" name="Google Shape;163;p28"/>
          <p:cNvSpPr/>
          <p:nvPr/>
        </p:nvSpPr>
        <p:spPr>
          <a:xfrm>
            <a:off x="381000" y="1333500"/>
            <a:ext cx="2667000" cy="3429000"/>
          </a:xfrm>
          <a:prstGeom prst="roundRect">
            <a:avLst>
              <a:gd fmla="val 4285" name="adj"/>
            </a:avLst>
          </a:prstGeom>
          <a:solidFill>
            <a:srgbClr val="FFFFFF"/>
          </a:solidFill>
          <a:ln cap="flat" cmpd="sng" w="9525">
            <a:solidFill>
              <a:srgbClr val="E0E0E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4" name="Google Shape;164;p28"/>
          <p:cNvGrpSpPr/>
          <p:nvPr/>
        </p:nvGrpSpPr>
        <p:grpSpPr>
          <a:xfrm>
            <a:off x="381000" y="1333500"/>
            <a:ext cx="2667000" cy="571500"/>
            <a:chOff x="381000" y="1333500"/>
            <a:chExt cx="2667000" cy="571500"/>
          </a:xfrm>
        </p:grpSpPr>
        <p:sp>
          <p:nvSpPr>
            <p:cNvPr id="165" name="Google Shape;165;p28"/>
            <p:cNvSpPr/>
            <p:nvPr/>
          </p:nvSpPr>
          <p:spPr>
            <a:xfrm>
              <a:off x="381000" y="1333500"/>
              <a:ext cx="2667000" cy="571500"/>
            </a:xfrm>
            <a:prstGeom prst="roundRect">
              <a:avLst>
                <a:gd fmla="val 20000" name="adj"/>
              </a:avLst>
            </a:prstGeom>
            <a:solidFill>
              <a:srgbClr val="F8E71C">
                <a:alpha val="2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28"/>
            <p:cNvSpPr txBox="1"/>
            <p:nvPr/>
          </p:nvSpPr>
          <p:spPr>
            <a:xfrm>
              <a:off x="381000" y="1333500"/>
              <a:ext cx="26670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ja" sz="1200">
                  <a:solidFill>
                    <a:srgbClr val="666666"/>
                  </a:solidFill>
                  <a:latin typeface="Lato"/>
                  <a:ea typeface="Lato"/>
                  <a:cs typeface="Lato"/>
                  <a:sym typeface="Lato"/>
                </a:rPr>
                <a:t>1. </a:t>
              </a:r>
              <a:r>
                <a:rPr b="1" lang="ja" sz="16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ゴールキーパー (GK)</a:t>
              </a:r>
              <a:endParaRPr b="1" sz="16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167" name="Google Shape;167;p28"/>
          <p:cNvSpPr txBox="1"/>
          <p:nvPr/>
        </p:nvSpPr>
        <p:spPr>
          <a:xfrm>
            <a:off x="523875" y="2000250"/>
            <a:ext cx="2381400" cy="26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1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① お米管理 / にぎり / オーダー管理</a:t>
            </a:r>
            <a:endParaRPr b="1" sz="11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b="1" lang="ja" sz="11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② 副菜のつめ、提供</a:t>
            </a:r>
            <a:endParaRPr b="1" sz="11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b="1" lang="ja" sz="11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③ オーダー取り</a:t>
            </a:r>
            <a:endParaRPr b="1" sz="11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b="1" lang="ja" sz="11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④ 洗い物</a:t>
            </a:r>
            <a:endParaRPr b="1" sz="11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68" name="Google Shape;168;p28"/>
          <p:cNvSpPr/>
          <p:nvPr/>
        </p:nvSpPr>
        <p:spPr>
          <a:xfrm>
            <a:off x="3238500" y="1333500"/>
            <a:ext cx="2667000" cy="3429000"/>
          </a:xfrm>
          <a:prstGeom prst="roundRect">
            <a:avLst>
              <a:gd fmla="val 4285" name="adj"/>
            </a:avLst>
          </a:prstGeom>
          <a:solidFill>
            <a:srgbClr val="FFFFFF"/>
          </a:solidFill>
          <a:ln cap="flat" cmpd="sng" w="9525">
            <a:solidFill>
              <a:srgbClr val="E0E0E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9" name="Google Shape;169;p28"/>
          <p:cNvGrpSpPr/>
          <p:nvPr/>
        </p:nvGrpSpPr>
        <p:grpSpPr>
          <a:xfrm>
            <a:off x="3238500" y="1333500"/>
            <a:ext cx="2667000" cy="571500"/>
            <a:chOff x="3238500" y="1333500"/>
            <a:chExt cx="2667000" cy="571500"/>
          </a:xfrm>
        </p:grpSpPr>
        <p:sp>
          <p:nvSpPr>
            <p:cNvPr id="170" name="Google Shape;170;p28"/>
            <p:cNvSpPr/>
            <p:nvPr/>
          </p:nvSpPr>
          <p:spPr>
            <a:xfrm>
              <a:off x="3238500" y="1333500"/>
              <a:ext cx="2667000" cy="571500"/>
            </a:xfrm>
            <a:prstGeom prst="roundRect">
              <a:avLst>
                <a:gd fmla="val 20000" name="adj"/>
              </a:avLst>
            </a:prstGeom>
            <a:solidFill>
              <a:srgbClr val="F8E71C">
                <a:alpha val="2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" name="Google Shape;171;p28"/>
            <p:cNvSpPr txBox="1"/>
            <p:nvPr/>
          </p:nvSpPr>
          <p:spPr>
            <a:xfrm>
              <a:off x="3238500" y="1333500"/>
              <a:ext cx="26670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ja" sz="1200">
                  <a:solidFill>
                    <a:srgbClr val="666666"/>
                  </a:solidFill>
                  <a:latin typeface="Lato"/>
                  <a:ea typeface="Lato"/>
                  <a:cs typeface="Lato"/>
                  <a:sym typeface="Lato"/>
                </a:rPr>
                <a:t>2. </a:t>
              </a:r>
              <a:r>
                <a:rPr b="1" lang="ja" sz="16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フィールドプレーヤー (FP)</a:t>
              </a:r>
              <a:endParaRPr b="1" sz="16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172" name="Google Shape;172;p28"/>
          <p:cNvSpPr txBox="1"/>
          <p:nvPr/>
        </p:nvSpPr>
        <p:spPr>
          <a:xfrm>
            <a:off x="3381375" y="2000250"/>
            <a:ext cx="2381400" cy="26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1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① オーダー取り / 副菜つめ / 提供</a:t>
            </a:r>
            <a:endParaRPr b="1" sz="11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b="1" lang="ja" sz="11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② からあげ作成</a:t>
            </a:r>
            <a:endParaRPr b="1" sz="11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b="1" lang="ja" sz="11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③ 仕込み</a:t>
            </a:r>
            <a:endParaRPr b="1" sz="11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b="1" lang="ja" sz="11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rPr>
              <a:t>④ 洗い物</a:t>
            </a:r>
            <a:endParaRPr b="1" sz="1100">
              <a:solidFill>
                <a:schemeClr val="dk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73" name="Google Shape;173;p28"/>
          <p:cNvSpPr/>
          <p:nvPr/>
        </p:nvSpPr>
        <p:spPr>
          <a:xfrm>
            <a:off x="6096000" y="1333500"/>
            <a:ext cx="2667000" cy="3429000"/>
          </a:xfrm>
          <a:prstGeom prst="roundRect">
            <a:avLst>
              <a:gd fmla="val 4285" name="adj"/>
            </a:avLst>
          </a:prstGeom>
          <a:solidFill>
            <a:srgbClr val="FFFFFF"/>
          </a:solidFill>
          <a:ln cap="flat" cmpd="sng" w="9525">
            <a:solidFill>
              <a:srgbClr val="E0E0E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74" name="Google Shape;174;p28"/>
          <p:cNvGrpSpPr/>
          <p:nvPr/>
        </p:nvGrpSpPr>
        <p:grpSpPr>
          <a:xfrm>
            <a:off x="6096000" y="1333500"/>
            <a:ext cx="2667000" cy="571500"/>
            <a:chOff x="6096000" y="1333500"/>
            <a:chExt cx="2667000" cy="571500"/>
          </a:xfrm>
        </p:grpSpPr>
        <p:sp>
          <p:nvSpPr>
            <p:cNvPr id="175" name="Google Shape;175;p28"/>
            <p:cNvSpPr/>
            <p:nvPr/>
          </p:nvSpPr>
          <p:spPr>
            <a:xfrm>
              <a:off x="6096000" y="1333500"/>
              <a:ext cx="2667000" cy="571500"/>
            </a:xfrm>
            <a:prstGeom prst="roundRect">
              <a:avLst>
                <a:gd fmla="val 20000" name="adj"/>
              </a:avLst>
            </a:prstGeom>
            <a:solidFill>
              <a:srgbClr val="F8E71C">
                <a:alpha val="2000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" name="Google Shape;176;p28"/>
            <p:cNvSpPr txBox="1"/>
            <p:nvPr/>
          </p:nvSpPr>
          <p:spPr>
            <a:xfrm>
              <a:off x="6096000" y="1333500"/>
              <a:ext cx="2667000" cy="571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ja" sz="1200">
                  <a:solidFill>
                    <a:srgbClr val="666666"/>
                  </a:solidFill>
                  <a:latin typeface="Lato"/>
                  <a:ea typeface="Lato"/>
                  <a:cs typeface="Lato"/>
                  <a:sym typeface="Lato"/>
                </a:rPr>
                <a:t>3. </a:t>
              </a:r>
              <a:r>
                <a:rPr b="1" lang="ja" sz="16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ボランチ (DM)</a:t>
              </a:r>
              <a:endParaRPr b="1" sz="16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177" name="Google Shape;177;p28"/>
          <p:cNvSpPr txBox="1"/>
          <p:nvPr/>
        </p:nvSpPr>
        <p:spPr>
          <a:xfrm>
            <a:off x="6238875" y="2000250"/>
            <a:ext cx="2381400" cy="26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ja" sz="1000">
                <a:solidFill>
                  <a:srgbClr val="01AFD1"/>
                </a:solidFill>
                <a:latin typeface="Lato"/>
                <a:ea typeface="Lato"/>
                <a:cs typeface="Lato"/>
                <a:sym typeface="Lato"/>
              </a:rPr>
              <a:t>※ 3人体制時のみ</a:t>
            </a:r>
            <a:endParaRPr b="1" sz="1000">
              <a:solidFill>
                <a:srgbClr val="01AFD1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750"/>
              </a:spcBef>
              <a:spcAft>
                <a:spcPts val="0"/>
              </a:spcAft>
              <a:buNone/>
            </a:pPr>
            <a:r>
              <a:rPr b="1" lang="ja" sz="11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1. 握りが忙しい時は第二の握り手となる</a:t>
            </a:r>
            <a:endParaRPr b="1" sz="110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b="1" lang="ja" sz="11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ケルナーが忙しい時は第二のケルナーとなる (副菜つめ、からあげサポート)</a:t>
            </a:r>
            <a:endParaRPr b="1" sz="110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900"/>
              </a:spcBef>
              <a:spcAft>
                <a:spcPts val="0"/>
              </a:spcAft>
              <a:buNone/>
            </a:pPr>
            <a:r>
              <a:rPr b="1" lang="ja" sz="11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rPr>
              <a:t>2. 仕込み、皿洗い</a:t>
            </a:r>
            <a:endParaRPr b="1" sz="1100">
              <a:solidFill>
                <a:srgbClr val="434343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6DB"/>
            </a:gs>
            <a:gs pos="100000">
              <a:srgbClr val="FAD15C"/>
            </a:gs>
          </a:gsLst>
          <a:lin ang="5400012" scaled="0"/>
        </a:gradFill>
      </p:bgPr>
    </p:bg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9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>
                <a:solidFill>
                  <a:srgbClr val="434343"/>
                </a:solidFill>
              </a:rPr>
              <a:t>各タスクのマニュアル</a:t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183" name="Google Shape;183;p29"/>
          <p:cNvSpPr txBox="1"/>
          <p:nvPr>
            <p:ph idx="1" type="body"/>
          </p:nvPr>
        </p:nvSpPr>
        <p:spPr>
          <a:xfrm>
            <a:off x="311700" y="1417800"/>
            <a:ext cx="8520600" cy="31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29845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100"/>
              <a:buAutoNum type="arabicPeriod"/>
            </a:pPr>
            <a:r>
              <a:rPr b="1" lang="ja" sz="1100">
                <a:solidFill>
                  <a:srgbClr val="434343"/>
                </a:solidFill>
              </a:rPr>
              <a:t>お米管理</a:t>
            </a:r>
            <a:endParaRPr b="1" sz="1100">
              <a:solidFill>
                <a:srgbClr val="434343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100"/>
              <a:buAutoNum type="arabicPeriod"/>
            </a:pPr>
            <a:r>
              <a:rPr b="1" lang="ja" sz="1100">
                <a:solidFill>
                  <a:srgbClr val="434343"/>
                </a:solidFill>
              </a:rPr>
              <a:t>にぎり</a:t>
            </a:r>
            <a:endParaRPr b="1" sz="1100">
              <a:solidFill>
                <a:srgbClr val="434343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100"/>
              <a:buAutoNum type="arabicPeriod"/>
            </a:pPr>
            <a:r>
              <a:rPr b="1" lang="ja" sz="1100">
                <a:solidFill>
                  <a:srgbClr val="434343"/>
                </a:solidFill>
              </a:rPr>
              <a:t>オーダー管理</a:t>
            </a:r>
            <a:endParaRPr b="1" sz="1100">
              <a:solidFill>
                <a:srgbClr val="434343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100"/>
              <a:buAutoNum type="arabicPeriod"/>
            </a:pPr>
            <a:r>
              <a:rPr b="1" lang="ja" sz="1100">
                <a:solidFill>
                  <a:srgbClr val="434343"/>
                </a:solidFill>
              </a:rPr>
              <a:t>オーダー取り</a:t>
            </a:r>
            <a:endParaRPr b="1" sz="1100">
              <a:solidFill>
                <a:srgbClr val="434343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100"/>
              <a:buAutoNum type="arabicPeriod"/>
            </a:pPr>
            <a:r>
              <a:rPr b="1" lang="ja" sz="1100">
                <a:solidFill>
                  <a:srgbClr val="434343"/>
                </a:solidFill>
              </a:rPr>
              <a:t>副菜のつめ</a:t>
            </a:r>
            <a:endParaRPr b="1" sz="1100">
              <a:solidFill>
                <a:srgbClr val="434343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100"/>
              <a:buAutoNum type="arabicPeriod"/>
            </a:pPr>
            <a:r>
              <a:rPr b="1" lang="ja" sz="1100">
                <a:solidFill>
                  <a:srgbClr val="434343"/>
                </a:solidFill>
              </a:rPr>
              <a:t>提供</a:t>
            </a:r>
            <a:endParaRPr b="1" sz="1100">
              <a:solidFill>
                <a:srgbClr val="434343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100"/>
              <a:buAutoNum type="arabicPeriod"/>
            </a:pPr>
            <a:r>
              <a:rPr b="1" lang="ja" sz="1100">
                <a:solidFill>
                  <a:srgbClr val="434343"/>
                </a:solidFill>
              </a:rPr>
              <a:t>からあげ管理</a:t>
            </a:r>
            <a:endParaRPr b="1" sz="1100">
              <a:solidFill>
                <a:srgbClr val="434343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100"/>
              <a:buAutoNum type="arabicPeriod"/>
            </a:pPr>
            <a:r>
              <a:rPr b="1" lang="ja" sz="1100">
                <a:solidFill>
                  <a:srgbClr val="434343"/>
                </a:solidFill>
              </a:rPr>
              <a:t>仕込み</a:t>
            </a:r>
            <a:endParaRPr b="1" sz="1100">
              <a:solidFill>
                <a:srgbClr val="434343"/>
              </a:solidFill>
            </a:endParaRPr>
          </a:p>
          <a:p>
            <a:pPr indent="-298450" lvl="0" marL="457200" rtl="0" algn="l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100"/>
              <a:buAutoNum type="arabicPeriod"/>
            </a:pPr>
            <a:r>
              <a:rPr b="1" lang="ja" sz="1100">
                <a:solidFill>
                  <a:srgbClr val="434343"/>
                </a:solidFill>
              </a:rPr>
              <a:t>洗い物</a:t>
            </a:r>
            <a:endParaRPr b="1" sz="1100">
              <a:solidFill>
                <a:srgbClr val="434343"/>
              </a:solidFill>
            </a:endParaRPr>
          </a:p>
          <a:p>
            <a:pPr indent="0" lvl="0" marL="0" rtl="0" algn="l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 b="1" sz="1100"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30"/>
          <p:cNvSpPr/>
          <p:nvPr/>
        </p:nvSpPr>
        <p:spPr>
          <a:xfrm>
            <a:off x="-125" y="5045700"/>
            <a:ext cx="9144000" cy="9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9" name="Google Shape;189;p30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F8E71C">
              <a:alpha val="1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90" name="Google Shape;190;p30"/>
          <p:cNvCxnSpPr/>
          <p:nvPr/>
        </p:nvCxnSpPr>
        <p:spPr>
          <a:xfrm>
            <a:off x="419425" y="1154195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91" name="Google Shape;191;p30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95250" lIns="95250" spcFirstLastPara="1" rIns="95250" wrap="square" tIns="952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ja" sz="2400">
                <a:solidFill>
                  <a:srgbClr val="1A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1 ．お米管理</a:t>
            </a:r>
            <a:endParaRPr b="1" i="0" sz="2400">
              <a:solidFill>
                <a:srgbClr val="1A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grpSp>
        <p:nvGrpSpPr>
          <p:cNvPr id="192" name="Google Shape;192;p30"/>
          <p:cNvGrpSpPr/>
          <p:nvPr/>
        </p:nvGrpSpPr>
        <p:grpSpPr>
          <a:xfrm>
            <a:off x="381000" y="1333500"/>
            <a:ext cx="4095900" cy="3429000"/>
            <a:chOff x="381000" y="1333500"/>
            <a:chExt cx="4095900" cy="3429000"/>
          </a:xfrm>
        </p:grpSpPr>
        <p:sp>
          <p:nvSpPr>
            <p:cNvPr id="193" name="Google Shape;193;p30"/>
            <p:cNvSpPr/>
            <p:nvPr/>
          </p:nvSpPr>
          <p:spPr>
            <a:xfrm>
              <a:off x="381000" y="1333500"/>
              <a:ext cx="4095900" cy="3429000"/>
            </a:xfrm>
            <a:prstGeom prst="roundRect">
              <a:avLst>
                <a:gd fmla="val 4166" name="adj"/>
              </a:avLst>
            </a:prstGeom>
            <a:solidFill>
              <a:srgbClr val="FFFFFF"/>
            </a:solidFill>
            <a:ln cap="flat" cmpd="sng" w="9525">
              <a:solidFill>
                <a:srgbClr val="E0E0E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" name="Google Shape;194;p30"/>
            <p:cNvSpPr txBox="1"/>
            <p:nvPr/>
          </p:nvSpPr>
          <p:spPr>
            <a:xfrm>
              <a:off x="571500" y="1476375"/>
              <a:ext cx="37149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7625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ja" sz="1600">
                  <a:solidFill>
                    <a:srgbClr val="1A1A1A"/>
                  </a:solidFill>
                  <a:latin typeface="Lato"/>
                  <a:ea typeface="Lato"/>
                  <a:cs typeface="Lato"/>
                  <a:sym typeface="Lato"/>
                </a:rPr>
                <a:t>炊飯管理</a:t>
              </a:r>
              <a:endParaRPr b="1" sz="1600">
                <a:solidFill>
                  <a:srgbClr val="1A1A1A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95" name="Google Shape;195;p30"/>
            <p:cNvSpPr txBox="1"/>
            <p:nvPr/>
          </p:nvSpPr>
          <p:spPr>
            <a:xfrm>
              <a:off x="571500" y="2000250"/>
              <a:ext cx="3714900" cy="266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ja" sz="1100">
                  <a:solidFill>
                    <a:srgbClr val="D4AF37"/>
                  </a:solidFill>
                  <a:latin typeface="Lato"/>
                  <a:ea typeface="Lato"/>
                  <a:cs typeface="Lato"/>
                  <a:sym typeface="Lato"/>
                </a:rPr>
                <a:t>● 事前アイス確認:</a:t>
              </a:r>
              <a:r>
                <a:rPr lang="ja" sz="11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 冷凍ごはん（アイス）数を確認。少なければ早めに炊飯。</a:t>
              </a:r>
              <a:endParaRPr sz="11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1" lang="ja" sz="1100">
                  <a:solidFill>
                    <a:srgbClr val="D4AF37"/>
                  </a:solidFill>
                  <a:latin typeface="Lato"/>
                  <a:ea typeface="Lato"/>
                  <a:cs typeface="Lato"/>
                  <a:sym typeface="Lato"/>
                </a:rPr>
                <a:t>● 2回目炊飯:</a:t>
              </a:r>
              <a:r>
                <a:rPr lang="ja" sz="11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 おにぎり6個作成時点で炊飯（余る心配なし）。</a:t>
              </a:r>
              <a:endParaRPr sz="11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1" lang="ja" sz="1100">
                  <a:solidFill>
                    <a:srgbClr val="D4AF37"/>
                  </a:solidFill>
                  <a:latin typeface="Lato"/>
                  <a:ea typeface="Lato"/>
                  <a:cs typeface="Lato"/>
                  <a:sym typeface="Lato"/>
                </a:rPr>
                <a:t>● 通常炊飯:</a:t>
              </a:r>
              <a:r>
                <a:rPr lang="ja" sz="11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 残り50%で判断。間に合わない場合は余裕を持ちアイス解凍（表裏3分）。</a:t>
              </a:r>
              <a:endParaRPr sz="11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1" lang="ja" sz="1100">
                  <a:solidFill>
                    <a:srgbClr val="D4AF37"/>
                  </a:solidFill>
                  <a:latin typeface="Lato"/>
                  <a:ea typeface="Lato"/>
                  <a:cs typeface="Lato"/>
                  <a:sym typeface="Lato"/>
                </a:rPr>
                <a:t>● 混雑時:</a:t>
              </a:r>
              <a:r>
                <a:rPr lang="ja" sz="11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 新しい釜の使い始め、または前釜が「保温」になった時点で次を炊飯。</a:t>
              </a:r>
              <a:endParaRPr sz="11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900"/>
                </a:spcBef>
                <a:spcAft>
                  <a:spcPts val="0"/>
                </a:spcAft>
                <a:buNone/>
              </a:pPr>
              <a:r>
                <a:rPr b="1" lang="ja" sz="1100">
                  <a:solidFill>
                    <a:srgbClr val="D4AF37"/>
                  </a:solidFill>
                  <a:latin typeface="Lato"/>
                  <a:ea typeface="Lato"/>
                  <a:cs typeface="Lato"/>
                  <a:sym typeface="Lato"/>
                </a:rPr>
                <a:t>● 最終炊飯:</a:t>
              </a:r>
              <a:r>
                <a:rPr lang="ja" sz="11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 L.O. 1時間前に最終判断。</a:t>
              </a:r>
              <a:endParaRPr sz="11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196" name="Google Shape;196;p30"/>
          <p:cNvGrpSpPr/>
          <p:nvPr/>
        </p:nvGrpSpPr>
        <p:grpSpPr>
          <a:xfrm>
            <a:off x="4667250" y="1333500"/>
            <a:ext cx="4095900" cy="1905000"/>
            <a:chOff x="4667250" y="1333500"/>
            <a:chExt cx="4095900" cy="1905000"/>
          </a:xfrm>
        </p:grpSpPr>
        <p:sp>
          <p:nvSpPr>
            <p:cNvPr id="197" name="Google Shape;197;p30"/>
            <p:cNvSpPr/>
            <p:nvPr/>
          </p:nvSpPr>
          <p:spPr>
            <a:xfrm>
              <a:off x="4667250" y="1333500"/>
              <a:ext cx="4095900" cy="1905000"/>
            </a:xfrm>
            <a:prstGeom prst="roundRect">
              <a:avLst>
                <a:gd fmla="val 7500" name="adj"/>
              </a:avLst>
            </a:prstGeom>
            <a:solidFill>
              <a:srgbClr val="FFFFFF"/>
            </a:solidFill>
            <a:ln cap="flat" cmpd="sng" w="9525">
              <a:solidFill>
                <a:srgbClr val="E0E0E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" name="Google Shape;198;p30"/>
            <p:cNvSpPr txBox="1"/>
            <p:nvPr/>
          </p:nvSpPr>
          <p:spPr>
            <a:xfrm>
              <a:off x="4857750" y="1476375"/>
              <a:ext cx="3714900" cy="38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47625" lIns="0" spcFirstLastPara="1" rIns="0" wrap="square" tIns="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ja" sz="1600">
                  <a:solidFill>
                    <a:srgbClr val="1A1A1A"/>
                  </a:solidFill>
                  <a:latin typeface="Lato"/>
                  <a:ea typeface="Lato"/>
                  <a:cs typeface="Lato"/>
                  <a:sym typeface="Lato"/>
                </a:rPr>
                <a:t>クオリティ管理</a:t>
              </a:r>
              <a:endParaRPr b="1" sz="1600">
                <a:solidFill>
                  <a:srgbClr val="1A1A1A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199" name="Google Shape;199;p30"/>
            <p:cNvSpPr txBox="1"/>
            <p:nvPr/>
          </p:nvSpPr>
          <p:spPr>
            <a:xfrm>
              <a:off x="4857750" y="2000250"/>
              <a:ext cx="3714900" cy="1143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1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ふわふわを保つため、釜を開けるたび（5-10分毎）に</a:t>
              </a:r>
              <a:r>
                <a:rPr b="1" lang="ja" sz="1100">
                  <a:solidFill>
                    <a:srgbClr val="E67E22"/>
                  </a:solidFill>
                  <a:latin typeface="Lato"/>
                  <a:ea typeface="Lato"/>
                  <a:cs typeface="Lato"/>
                  <a:sym typeface="Lato"/>
                </a:rPr>
                <a:t>「切り混ぜ」</a:t>
              </a:r>
              <a:r>
                <a:rPr lang="ja" sz="11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を行う。</a:t>
              </a:r>
              <a:endParaRPr sz="11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750"/>
                </a:spcBef>
                <a:spcAft>
                  <a:spcPts val="0"/>
                </a:spcAft>
                <a:buNone/>
              </a:pPr>
              <a:r>
                <a:rPr lang="ja" sz="11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※20分以上蒸して放置しているものも同様に実施。</a:t>
              </a:r>
              <a:endParaRPr sz="11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sp>
        <p:nvSpPr>
          <p:cNvPr id="200" name="Google Shape;200;p30"/>
          <p:cNvSpPr txBox="1"/>
          <p:nvPr/>
        </p:nvSpPr>
        <p:spPr>
          <a:xfrm>
            <a:off x="7048500" y="3575050"/>
            <a:ext cx="1428900" cy="1428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9250">
                <a:solidFill>
                  <a:srgbClr val="F8E71C"/>
                </a:solidFill>
                <a:latin typeface="Material Icons"/>
                <a:ea typeface="Material Icons"/>
                <a:cs typeface="Material Icons"/>
                <a:sym typeface="Material Icons"/>
              </a:rPr>
              <a:t>rice_bowl</a:t>
            </a:r>
            <a:endParaRPr sz="9250">
              <a:solidFill>
                <a:srgbClr val="F8E71C"/>
              </a:solidFill>
              <a:latin typeface="Material Icons"/>
              <a:ea typeface="Material Icons"/>
              <a:cs typeface="Material Icons"/>
              <a:sym typeface="Material Ico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1"/>
          <p:cNvSpPr/>
          <p:nvPr/>
        </p:nvSpPr>
        <p:spPr>
          <a:xfrm>
            <a:off x="-125" y="5045700"/>
            <a:ext cx="9144000" cy="97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06" name="Google Shape;206;p31"/>
          <p:cNvCxnSpPr/>
          <p:nvPr/>
        </p:nvCxnSpPr>
        <p:spPr>
          <a:xfrm>
            <a:off x="419425" y="1154195"/>
            <a:ext cx="385200" cy="0"/>
          </a:xfrm>
          <a:prstGeom prst="straightConnector1">
            <a:avLst/>
          </a:prstGeom>
          <a:noFill/>
          <a:ln cap="flat" cmpd="sng" w="2857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07" name="Google Shape;207;p31"/>
          <p:cNvSpPr/>
          <p:nvPr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F8E71C">
              <a:alpha val="10000"/>
            </a:srgbClr>
          </a:solidFill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31"/>
          <p:cNvSpPr txBox="1"/>
          <p:nvPr>
            <p:ph type="title"/>
          </p:nvPr>
        </p:nvSpPr>
        <p:spPr>
          <a:xfrm>
            <a:off x="311700" y="372725"/>
            <a:ext cx="8520600" cy="645000"/>
          </a:xfrm>
          <a:prstGeom prst="rect">
            <a:avLst/>
          </a:prstGeom>
          <a:solidFill>
            <a:srgbClr val="000000">
              <a:alpha val="0"/>
            </a:srgbClr>
          </a:solidFill>
          <a:ln>
            <a:noFill/>
          </a:ln>
        </p:spPr>
        <p:txBody>
          <a:bodyPr anchorCtr="0" anchor="ctr" bIns="95250" lIns="95250" spcFirstLastPara="1" rIns="95250" wrap="square" tIns="9525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ja" sz="2400">
                <a:solidFill>
                  <a:srgbClr val="1A1A1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2．にぎり </a:t>
            </a:r>
            <a:r>
              <a:rPr i="0" lang="ja" sz="2400">
                <a:solidFill>
                  <a:srgbClr val="434343"/>
                </a:solidFill>
              </a:rPr>
              <a:t>(コミュニケーション)</a:t>
            </a:r>
            <a:endParaRPr b="1" i="0" sz="2400">
              <a:solidFill>
                <a:srgbClr val="1A1A1A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grpSp>
        <p:nvGrpSpPr>
          <p:cNvPr id="209" name="Google Shape;209;p31"/>
          <p:cNvGrpSpPr/>
          <p:nvPr/>
        </p:nvGrpSpPr>
        <p:grpSpPr>
          <a:xfrm>
            <a:off x="314325" y="1333500"/>
            <a:ext cx="8515500" cy="2476500"/>
            <a:chOff x="314325" y="1333500"/>
            <a:chExt cx="8515500" cy="2476500"/>
          </a:xfrm>
        </p:grpSpPr>
        <p:sp>
          <p:nvSpPr>
            <p:cNvPr id="210" name="Google Shape;210;p31"/>
            <p:cNvSpPr/>
            <p:nvPr/>
          </p:nvSpPr>
          <p:spPr>
            <a:xfrm>
              <a:off x="314325" y="1333500"/>
              <a:ext cx="8515500" cy="2476500"/>
            </a:xfrm>
            <a:prstGeom prst="roundRect">
              <a:avLst>
                <a:gd fmla="val 5769" name="adj"/>
              </a:avLst>
            </a:prstGeom>
            <a:solidFill>
              <a:srgbClr val="FFFFFF"/>
            </a:solidFill>
            <a:ln cap="flat" cmpd="sng" w="9525">
              <a:solidFill>
                <a:srgbClr val="E0E0E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" name="Google Shape;211;p31"/>
            <p:cNvSpPr txBox="1"/>
            <p:nvPr/>
          </p:nvSpPr>
          <p:spPr>
            <a:xfrm>
              <a:off x="523875" y="1476375"/>
              <a:ext cx="8096400" cy="381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ja" sz="1600">
                  <a:solidFill>
                    <a:srgbClr val="1A1A1A"/>
                  </a:solidFill>
                  <a:latin typeface="Lato"/>
                  <a:ea typeface="Lato"/>
                  <a:cs typeface="Lato"/>
                  <a:sym typeface="Lato"/>
                </a:rPr>
                <a:t>【FPへの「握り宣言」のタイミング】</a:t>
              </a:r>
              <a:endParaRPr b="1" sz="1600">
                <a:solidFill>
                  <a:srgbClr val="1A1A1A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12" name="Google Shape;212;p31"/>
            <p:cNvSpPr txBox="1"/>
            <p:nvPr/>
          </p:nvSpPr>
          <p:spPr>
            <a:xfrm>
              <a:off x="523875" y="1905000"/>
              <a:ext cx="8096400" cy="18096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ja" sz="1100">
                  <a:solidFill>
                    <a:srgbClr val="FF0000"/>
                  </a:solidFill>
                  <a:latin typeface="Lato"/>
                  <a:ea typeface="Lato"/>
                  <a:cs typeface="Lato"/>
                  <a:sym typeface="Lato"/>
                </a:rPr>
                <a:t>1．作り始め：</a:t>
              </a:r>
              <a:r>
                <a:rPr b="0" lang="ja" sz="11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「例）A８ Terra１作ります。KBとEB。からあげ合計3つです。」</a:t>
              </a:r>
              <a:br>
                <a:rPr b="0" lang="ja" sz="11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</a:br>
              <a:r>
                <a:rPr b="0" lang="ja" sz="1000">
                  <a:solidFill>
                    <a:srgbClr val="666666"/>
                  </a:solidFill>
                  <a:latin typeface="Lato"/>
                  <a:ea typeface="Lato"/>
                  <a:cs typeface="Lato"/>
                  <a:sym typeface="Lato"/>
                </a:rPr>
                <a:t>→ FPが伝票を見ずとも準備すべき皿・具材を把握させ、作業計画を立てやすくする。</a:t>
              </a:r>
              <a:endParaRPr b="0" sz="11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800"/>
                </a:spcBef>
                <a:spcAft>
                  <a:spcPts val="0"/>
                </a:spcAft>
                <a:buNone/>
              </a:pPr>
              <a:r>
                <a:rPr b="1" lang="ja" sz="1100">
                  <a:solidFill>
                    <a:srgbClr val="FF0000"/>
                  </a:solidFill>
                  <a:latin typeface="Lato"/>
                  <a:ea typeface="Lato"/>
                  <a:cs typeface="Lato"/>
                  <a:sym typeface="Lato"/>
                </a:rPr>
                <a:t>2．2分前：</a:t>
              </a:r>
              <a:r>
                <a:rPr b="0" lang="ja" sz="11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「例）A８ Terra１残り2分です。」</a:t>
              </a:r>
              <a:br>
                <a:rPr b="0" lang="ja" sz="11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</a:br>
              <a:r>
                <a:rPr b="0" lang="ja" sz="1000">
                  <a:solidFill>
                    <a:srgbClr val="666666"/>
                  </a:solidFill>
                  <a:latin typeface="Lato"/>
                  <a:ea typeface="Lato"/>
                  <a:cs typeface="Lato"/>
                  <a:sym typeface="Lato"/>
                </a:rPr>
                <a:t>→ からあげを温め始める合図。2分以内に副菜・お皿の準備を完了させる。</a:t>
              </a:r>
              <a:endParaRPr b="0" sz="11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  <a:p>
              <a:pPr indent="0" lvl="0" marL="0" rtl="0" algn="l">
                <a:spcBef>
                  <a:spcPts val="800"/>
                </a:spcBef>
                <a:spcAft>
                  <a:spcPts val="0"/>
                </a:spcAft>
                <a:buNone/>
              </a:pPr>
              <a:r>
                <a:rPr b="1" lang="ja" sz="1100">
                  <a:solidFill>
                    <a:srgbClr val="FF0000"/>
                  </a:solidFill>
                  <a:latin typeface="Lato"/>
                  <a:ea typeface="Lato"/>
                  <a:cs typeface="Lato"/>
                  <a:sym typeface="Lato"/>
                </a:rPr>
                <a:t>3．直前：</a:t>
              </a:r>
              <a:r>
                <a:rPr b="0" lang="ja" sz="11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（しるしを乗せ始めたら）「例）A8まもなく完成です。」</a:t>
              </a:r>
              <a:br>
                <a:rPr b="0" lang="ja" sz="11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</a:br>
              <a:r>
                <a:rPr b="0" lang="ja" sz="1000">
                  <a:solidFill>
                    <a:srgbClr val="666666"/>
                  </a:solidFill>
                  <a:latin typeface="Lato"/>
                  <a:ea typeface="Lato"/>
                  <a:cs typeface="Lato"/>
                  <a:sym typeface="Lato"/>
                </a:rPr>
                <a:t>→ FPが提供不可ならGKが代行。基本的には提供まで責任を持って行う。</a:t>
              </a:r>
              <a:endParaRPr b="0" sz="11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  <p:grpSp>
        <p:nvGrpSpPr>
          <p:cNvPr id="213" name="Google Shape;213;p31"/>
          <p:cNvGrpSpPr/>
          <p:nvPr/>
        </p:nvGrpSpPr>
        <p:grpSpPr>
          <a:xfrm>
            <a:off x="314325" y="3952875"/>
            <a:ext cx="8515500" cy="952500"/>
            <a:chOff x="314325" y="3952875"/>
            <a:chExt cx="8515500" cy="952500"/>
          </a:xfrm>
        </p:grpSpPr>
        <p:sp>
          <p:nvSpPr>
            <p:cNvPr id="214" name="Google Shape;214;p31"/>
            <p:cNvSpPr/>
            <p:nvPr/>
          </p:nvSpPr>
          <p:spPr>
            <a:xfrm>
              <a:off x="314325" y="3952875"/>
              <a:ext cx="8515500" cy="952500"/>
            </a:xfrm>
            <a:prstGeom prst="roundRect">
              <a:avLst>
                <a:gd fmla="val 15000" name="adj"/>
              </a:avLst>
            </a:prstGeom>
            <a:solidFill>
              <a:srgbClr val="F8E71C">
                <a:alpha val="5000"/>
              </a:srgbClr>
            </a:solidFill>
            <a:ln cap="flat" cmpd="sng" w="9525">
              <a:solidFill>
                <a:srgbClr val="F8E71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" name="Google Shape;215;p31"/>
            <p:cNvSpPr txBox="1"/>
            <p:nvPr/>
          </p:nvSpPr>
          <p:spPr>
            <a:xfrm>
              <a:off x="523875" y="4048125"/>
              <a:ext cx="8096400" cy="2859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ctr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ja" sz="1400">
                  <a:solidFill>
                    <a:srgbClr val="1A1A1A"/>
                  </a:solidFill>
                  <a:latin typeface="Lato"/>
                  <a:ea typeface="Lato"/>
                  <a:cs typeface="Lato"/>
                  <a:sym typeface="Lato"/>
                </a:rPr>
                <a:t>【FPへの声かけ】</a:t>
              </a:r>
              <a:endParaRPr b="1" sz="1400">
                <a:solidFill>
                  <a:srgbClr val="1A1A1A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  <p:sp>
          <p:nvSpPr>
            <p:cNvPr id="216" name="Google Shape;216;p31"/>
            <p:cNvSpPr txBox="1"/>
            <p:nvPr/>
          </p:nvSpPr>
          <p:spPr>
            <a:xfrm>
              <a:off x="523875" y="4381500"/>
              <a:ext cx="8096400" cy="381000"/>
            </a:xfrm>
            <a:prstGeom prst="rect">
              <a:avLst/>
            </a:prstGeom>
            <a:solidFill>
              <a:srgbClr val="000000">
                <a:alpha val="0"/>
              </a:srgbClr>
            </a:solidFill>
            <a:ln>
              <a:noFill/>
            </a:ln>
          </p:spPr>
          <p:txBody>
            <a:bodyPr anchorCtr="0" anchor="t" bIns="0" lIns="0" spcFirstLastPara="1" rIns="0" wrap="square" tIns="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0" lang="ja" sz="1100">
                  <a:solidFill>
                    <a:srgbClr val="434343"/>
                  </a:solidFill>
                  <a:latin typeface="Lato"/>
                  <a:ea typeface="Lato"/>
                  <a:cs typeface="Lato"/>
                  <a:sym typeface="Lato"/>
                </a:rPr>
                <a:t>アボカドや海苔の在庫を把握し、不足時はケルナーへ報告：「アボカド残り、2つ分です」</a:t>
              </a:r>
              <a:endParaRPr b="0" sz="1100">
                <a:solidFill>
                  <a:srgbClr val="434343"/>
                </a:solidFill>
                <a:latin typeface="Lato"/>
                <a:ea typeface="Lato"/>
                <a:cs typeface="Lato"/>
                <a:sym typeface="Lato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lue &amp; Gold">
  <a:themeElements>
    <a:clrScheme name="Blue &amp; Gold">
      <a:dk1>
        <a:srgbClr val="FFFFFF"/>
      </a:dk1>
      <a:lt1>
        <a:srgbClr val="01AFD1"/>
      </a:lt1>
      <a:dk2>
        <a:srgbClr val="1E2D31"/>
      </a:dk2>
      <a:lt2>
        <a:srgbClr val="BFC7CA"/>
      </a:lt2>
      <a:accent1>
        <a:srgbClr val="006F85"/>
      </a:accent1>
      <a:accent2>
        <a:srgbClr val="AF4345"/>
      </a:accent2>
      <a:accent3>
        <a:srgbClr val="47D06A"/>
      </a:accent3>
      <a:accent4>
        <a:srgbClr val="F58F8F"/>
      </a:accent4>
      <a:accent5>
        <a:srgbClr val="F6CD4C"/>
      </a:accent5>
      <a:accent6>
        <a:srgbClr val="F8E71C"/>
      </a:accent6>
      <a:hlink>
        <a:srgbClr val="F6CD4C"/>
      </a:hlink>
      <a:folHlink>
        <a:srgbClr val="F6CD4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